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Play"/>
      <p:regular r:id="rId30"/>
      <p:bold r:id="rId31"/>
    </p:embeddedFont>
    <p:embeddedFont>
      <p:font typeface="Nunito"/>
      <p:regular r:id="rId32"/>
      <p:bold r:id="rId33"/>
      <p:italic r:id="rId34"/>
      <p:boldItalic r:id="rId35"/>
    </p:embeddedFont>
    <p:embeddedFont>
      <p:font typeface="Maven Pro"/>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2F5331-75A2-487C-BDF6-1447F866E622}">
  <a:tblStyle styleId="{C72F5331-75A2-487C-BDF6-1447F866E6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lay-bold.fntdata"/><Relationship Id="rId30" Type="http://schemas.openxmlformats.org/officeDocument/2006/relationships/font" Target="fonts/Play-regular.fntdata"/><Relationship Id="rId11" Type="http://schemas.openxmlformats.org/officeDocument/2006/relationships/slide" Target="slides/slide4.xml"/><Relationship Id="rId33" Type="http://schemas.openxmlformats.org/officeDocument/2006/relationships/font" Target="fonts/Nunito-bold.fntdata"/><Relationship Id="rId10" Type="http://schemas.openxmlformats.org/officeDocument/2006/relationships/slide" Target="slides/slide3.xml"/><Relationship Id="rId32" Type="http://schemas.openxmlformats.org/officeDocument/2006/relationships/font" Target="fonts/Nunito-regular.fntdata"/><Relationship Id="rId13" Type="http://schemas.openxmlformats.org/officeDocument/2006/relationships/slide" Target="slides/slide6.xml"/><Relationship Id="rId35" Type="http://schemas.openxmlformats.org/officeDocument/2006/relationships/font" Target="fonts/Nunito-boldItalic.fntdata"/><Relationship Id="rId12" Type="http://schemas.openxmlformats.org/officeDocument/2006/relationships/slide" Target="slides/slide5.xml"/><Relationship Id="rId34" Type="http://schemas.openxmlformats.org/officeDocument/2006/relationships/font" Target="fonts/Nunito-italic.fntdata"/><Relationship Id="rId15" Type="http://schemas.openxmlformats.org/officeDocument/2006/relationships/slide" Target="slides/slide8.xml"/><Relationship Id="rId37" Type="http://schemas.openxmlformats.org/officeDocument/2006/relationships/font" Target="fonts/MavenPro-bold.fntdata"/><Relationship Id="rId14" Type="http://schemas.openxmlformats.org/officeDocument/2006/relationships/slide" Target="slides/slide7.xml"/><Relationship Id="rId36" Type="http://schemas.openxmlformats.org/officeDocument/2006/relationships/font" Target="fonts/MavenPro-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cross_validation.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cross_validation.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s.pydata.org/pandas-docs/version/0.7.0/missing_data.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b7ce247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b7ce247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6e6b09648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6e6b09648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 </a:t>
            </a:r>
            <a:r>
              <a:rPr lang="es" u="sng">
                <a:solidFill>
                  <a:schemeClr val="hlink"/>
                </a:solidFill>
                <a:hlinkClick r:id="rId2"/>
              </a:rPr>
              <a:t>https://scikit-learn.org/stable/modules/cross_validation.html</a:t>
            </a:r>
            <a:endParaRPr/>
          </a:p>
          <a:p>
            <a:pPr indent="0" lvl="0" marL="0" rtl="0" algn="l">
              <a:spcBef>
                <a:spcPts val="0"/>
              </a:spcBef>
              <a:spcAft>
                <a:spcPts val="0"/>
              </a:spcAft>
              <a:buNone/>
            </a:pPr>
            <a:r>
              <a:rPr lang="es"/>
              <a:t>Janani-Do you already catch the issue of using the common train_test_split from sklearn? </a:t>
            </a:r>
            <a:endParaRPr/>
          </a:p>
          <a:p>
            <a:pPr indent="0" lvl="0" marL="0" rtl="0" algn="l">
              <a:spcBef>
                <a:spcPts val="0"/>
              </a:spcBef>
              <a:spcAft>
                <a:spcPts val="0"/>
              </a:spcAft>
              <a:buNone/>
            </a:pPr>
            <a:r>
              <a:rPr lang="es"/>
              <a:t>That’s right there is a default parameter for shuffle that is set as true, this means our </a:t>
            </a:r>
            <a:r>
              <a:rPr lang="es"/>
              <a:t>data</a:t>
            </a:r>
            <a:r>
              <a:rPr lang="es"/>
              <a:t> will be shuffled and on our previous approach this was an issue because our target variables was a engineered feature that shifted the close price so we can predict the price from tomorrow. </a:t>
            </a:r>
            <a:endParaRPr/>
          </a:p>
          <a:p>
            <a:pPr indent="0" lvl="0" marL="0" rtl="0" algn="l">
              <a:spcBef>
                <a:spcPts val="0"/>
              </a:spcBef>
              <a:spcAft>
                <a:spcPts val="0"/>
              </a:spcAft>
              <a:buNone/>
            </a:pPr>
            <a:r>
              <a:rPr lang="es"/>
              <a:t>So as an alternative we can turn off this parameter to avoid the shuffle, we can split until we reach a certain length of rows as we did in here, one other option could be to use TimeSeriesSplit from our good friend sklearn.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cbd44c30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cbd44c30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6e696ccd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6e696ccd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 </a:t>
            </a:r>
            <a:r>
              <a:rPr lang="es" u="sng">
                <a:solidFill>
                  <a:schemeClr val="hlink"/>
                </a:solidFill>
                <a:hlinkClick r:id="rId2"/>
              </a:rPr>
              <a:t>https://scikit-learn.org/stable/modules/cross_validation.html</a:t>
            </a:r>
            <a:br>
              <a:rPr lang="es"/>
            </a:br>
            <a:r>
              <a:rPr lang="es"/>
              <a:t>Janani-Another improvement we did in our search for better results was the grid search which is a method to iterate over a grid of parameters and return the ones that give the best results for the model, again our good friend sklearn has our back and we can use the method directly from its library. As you can see this is the way in which we need to create the grid.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cbd44c30f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cbd44c30f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6e6b09648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6e6b09648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Janani-Another technique to refine our models was using standarization that you probably already know by now, but this is a useful technique for models that use gradient descent for optimization of the cost function. This is basically use Z scores to transform the distribution of our data into a standard form having mean of zero and standard deviation of 1, this can help to the convergence speed of the gradient.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e696ccd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6e696ccd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Janani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e696ccd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e696ccd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e696ccda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e696ccda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Ro-As we can see on the above table, the results from Random Forest are the best in general, this is because random forest is not as sensitive to overfitting and can combine different </a:t>
            </a:r>
            <a:r>
              <a:rPr lang="es"/>
              <a:t>ensemble</a:t>
            </a:r>
            <a:r>
              <a:rPr lang="es"/>
              <a:t> methods to </a:t>
            </a:r>
            <a:r>
              <a:rPr lang="es"/>
              <a:t>achieve</a:t>
            </a:r>
            <a:r>
              <a:rPr lang="es"/>
              <a:t> good results. </a:t>
            </a:r>
            <a:endParaRPr/>
          </a:p>
          <a:p>
            <a:pPr indent="0" lvl="0" marL="0" rtl="0" algn="l">
              <a:spcBef>
                <a:spcPts val="0"/>
              </a:spcBef>
              <a:spcAft>
                <a:spcPts val="0"/>
              </a:spcAft>
              <a:buNone/>
            </a:pPr>
            <a:r>
              <a:rPr lang="es"/>
              <a:t>Some </a:t>
            </a:r>
            <a:r>
              <a:rPr lang="es"/>
              <a:t>interesting</a:t>
            </a:r>
            <a:r>
              <a:rPr lang="es"/>
              <a:t> things we can notice on this table is that Logistic was also doing not so bad overall, however we can notice a recall of 1, this can be interpreted as that our model is biased towards the positive class, in our case the price going up, meaning our model tend to predict the price will go up most of the times, normally this kind of result can be </a:t>
            </a:r>
            <a:r>
              <a:rPr lang="es"/>
              <a:t>attributed</a:t>
            </a:r>
            <a:r>
              <a:rPr lang="es"/>
              <a:t> to a data imbalance, however we explored this option and found that the classes are in balance, so this is more likely to be a result of our constrained database which I will talk a little more later.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cb7ce2476a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cb7ce2476a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 - As you can see we have a very constrained dataset for an </a:t>
            </a:r>
            <a:r>
              <a:rPr lang="es"/>
              <a:t>ambitious</a:t>
            </a:r>
            <a:r>
              <a:rPr lang="es"/>
              <a:t> purpose, you can see our main features present multicolinearity which means we should select only one of this group but no more cause that might produce overfitting and issues to our models, you can see even after a rigorous data engineering the correlation between the dependen varaibles and independent variables is very small, except for those that have data leakage. This tell us that our model wont be able to deliver better predictions unless we bring new data to our model, for example we could add sentiment analysis to help predict a </a:t>
            </a:r>
            <a:r>
              <a:rPr lang="es"/>
              <a:t>highly</a:t>
            </a:r>
            <a:r>
              <a:rPr lang="es"/>
              <a:t> volatile asset as the cryptos, that would be helpful but the scope of this project was not aiming to that, and an interesting point is how our </a:t>
            </a:r>
            <a:r>
              <a:rPr lang="es"/>
              <a:t>understanding</a:t>
            </a:r>
            <a:r>
              <a:rPr lang="es"/>
              <a:t> has evolved since our last presentations, I think for most of us this was our first time building prediction models, and as we advanced on our courses of machine learning and stats we actually made sense of the things we were doing and why our models behave as they do.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cbc40d7774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a:t>
            </a:r>
            <a:endParaRPr/>
          </a:p>
        </p:txBody>
      </p:sp>
      <p:sp>
        <p:nvSpPr>
          <p:cNvPr id="478" name="Google Shape;478;g2cbc40d7774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b7ce247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b7ce247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cbc40d7774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 - model monitoring:</a:t>
            </a:r>
            <a:r>
              <a:rPr lang="es" sz="600"/>
              <a:t> </a:t>
            </a:r>
            <a:r>
              <a:rPr lang="es" sz="1158">
                <a:solidFill>
                  <a:schemeClr val="dk1"/>
                </a:solidFill>
              </a:rPr>
              <a:t>such as model accuracy, latency, and throughput, which allows to identify and troubleshoot issues fast.</a:t>
            </a:r>
            <a:endParaRPr sz="1158">
              <a:solidFill>
                <a:schemeClr val="dk1"/>
              </a:solidFill>
            </a:endParaRPr>
          </a:p>
          <a:p>
            <a:pPr indent="0" lvl="0" marL="635000" rtl="0" algn="l">
              <a:lnSpc>
                <a:spcPct val="115000"/>
              </a:lnSpc>
              <a:spcBef>
                <a:spcPts val="0"/>
              </a:spcBef>
              <a:spcAft>
                <a:spcPts val="0"/>
              </a:spcAft>
              <a:buClr>
                <a:schemeClr val="dk1"/>
              </a:buClr>
              <a:buSzPts val="1100"/>
              <a:buFont typeface="Arial"/>
              <a:buNone/>
            </a:pPr>
            <a:r>
              <a:rPr lang="es" sz="1278">
                <a:solidFill>
                  <a:schemeClr val="dk1"/>
                </a:solidFill>
              </a:rPr>
              <a:t>by creating dashboards to track evaluation metrics</a:t>
            </a:r>
            <a:r>
              <a:rPr lang="es" sz="958">
                <a:solidFill>
                  <a:schemeClr val="dk1"/>
                </a:solidFill>
              </a:rPr>
              <a:t> </a:t>
            </a:r>
            <a:endParaRPr sz="458">
              <a:solidFill>
                <a:schemeClr val="dk1"/>
              </a:solidFill>
            </a:endParaRPr>
          </a:p>
          <a:p>
            <a:pPr indent="0" lvl="0" marL="0" rtl="0" algn="l">
              <a:spcBef>
                <a:spcPts val="0"/>
              </a:spcBef>
              <a:spcAft>
                <a:spcPts val="0"/>
              </a:spcAft>
              <a:buNone/>
            </a:pPr>
            <a:r>
              <a:t/>
            </a:r>
            <a:endParaRPr sz="1158">
              <a:solidFill>
                <a:schemeClr val="dk1"/>
              </a:solidFill>
            </a:endParaRPr>
          </a:p>
          <a:p>
            <a:pPr indent="0" lvl="0" marL="0" rtl="0" algn="l">
              <a:spcBef>
                <a:spcPts val="0"/>
              </a:spcBef>
              <a:spcAft>
                <a:spcPts val="0"/>
              </a:spcAft>
              <a:buNone/>
            </a:pPr>
            <a:r>
              <a:rPr lang="es" sz="1158">
                <a:solidFill>
                  <a:schemeClr val="dk1"/>
                </a:solidFill>
              </a:rPr>
              <a:t>explainability:</a:t>
            </a:r>
            <a:r>
              <a:rPr lang="es" sz="858">
                <a:solidFill>
                  <a:schemeClr val="dk1"/>
                </a:solidFill>
              </a:rPr>
              <a:t> </a:t>
            </a:r>
            <a:r>
              <a:rPr lang="es" sz="1358">
                <a:solidFill>
                  <a:schemeClr val="dk1"/>
                </a:solidFill>
              </a:rPr>
              <a:t>helping users understand how the model makes predictions.</a:t>
            </a:r>
            <a:endParaRPr sz="1358">
              <a:solidFill>
                <a:schemeClr val="dk1"/>
              </a:solidFill>
            </a:endParaRPr>
          </a:p>
          <a:p>
            <a:pPr indent="0" lvl="0" marL="0" rtl="0" algn="l">
              <a:spcBef>
                <a:spcPts val="0"/>
              </a:spcBef>
              <a:spcAft>
                <a:spcPts val="0"/>
              </a:spcAft>
              <a:buNone/>
            </a:pPr>
            <a:r>
              <a:t/>
            </a:r>
            <a:endParaRPr sz="1158">
              <a:solidFill>
                <a:schemeClr val="dk1"/>
              </a:solidFill>
            </a:endParaRPr>
          </a:p>
          <a:p>
            <a:pPr indent="0" lvl="0" marL="0" rtl="0" algn="l">
              <a:spcBef>
                <a:spcPts val="0"/>
              </a:spcBef>
              <a:spcAft>
                <a:spcPts val="0"/>
              </a:spcAft>
              <a:buNone/>
            </a:pPr>
            <a:r>
              <a:t/>
            </a:r>
            <a:endParaRPr/>
          </a:p>
        </p:txBody>
      </p:sp>
      <p:sp>
        <p:nvSpPr>
          <p:cNvPr id="485" name="Google Shape;485;g2cbc40d7774_2_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e696ccda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e696ccda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e696ccda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e696ccda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a:t>
            </a:r>
            <a:endParaRPr/>
          </a:p>
          <a:p>
            <a:pPr indent="0" lvl="0" marL="0" rtl="0" algn="l">
              <a:spcBef>
                <a:spcPts val="0"/>
              </a:spcBef>
              <a:spcAft>
                <a:spcPts val="0"/>
              </a:spcAft>
              <a:buNone/>
            </a:pPr>
            <a:r>
              <a:rPr lang="es"/>
              <a:t>https://cryptocurrency-price-prediction-whrfmwvuvjhakbdqusrzet.streamlit.app/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b7ce2476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b7ce2476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b7ce2476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cb7ce2476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cb7ce2476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cb7ce2476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 - Now what if I tell you I come from the future and I know how will a certain crypto will behave for tomorrow, what would you do? Would you trust me? No? that’s why we developed a </a:t>
            </a:r>
            <a:r>
              <a:rPr lang="es"/>
              <a:t>sophisticated</a:t>
            </a:r>
            <a:r>
              <a:rPr lang="es"/>
              <a:t> machine learning project so the maths are the ones who speak not 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b7ce247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b7ce247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 Its been a long way, but we made it to the final presentation of this project, i bet everyone is as happy as us, we are just on week 14 to deliver the final results and deliverables.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b7ce2476a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cb7ce2476a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Ro-So lets make a recap of this project, what was our goal or </a:t>
            </a:r>
            <a:r>
              <a:rPr lang="es"/>
              <a:t>purpose</a:t>
            </a:r>
            <a:r>
              <a:rPr lang="es"/>
              <a:t>? it was to predict the litecoin change in price day by day, meaning knowing if for tomorrow we will have an increase or </a:t>
            </a:r>
            <a:r>
              <a:rPr lang="es"/>
              <a:t>decrease</a:t>
            </a:r>
            <a:r>
              <a:rPr lang="es"/>
              <a:t> with respect today.</a:t>
            </a:r>
            <a:endParaRPr/>
          </a:p>
          <a:p>
            <a:pPr indent="0" lvl="0" marL="0" rtl="0" algn="l">
              <a:spcBef>
                <a:spcPts val="0"/>
              </a:spcBef>
              <a:spcAft>
                <a:spcPts val="0"/>
              </a:spcAft>
              <a:buNone/>
            </a:pPr>
            <a:r>
              <a:rPr lang="es"/>
              <a:t>Some of the models we started evaluating for our project were Logistic regression and XGB classifier, remember we had an initial approach to use linear regression but as we </a:t>
            </a:r>
            <a:r>
              <a:rPr lang="es"/>
              <a:t>previously</a:t>
            </a:r>
            <a:r>
              <a:rPr lang="es"/>
              <a:t> discussed the nature of our data, the </a:t>
            </a:r>
            <a:r>
              <a:rPr lang="es"/>
              <a:t>volatility</a:t>
            </a:r>
            <a:r>
              <a:rPr lang="es"/>
              <a:t> of itself, does not make a feasible project to predict the exact price trend, we even showed this on the previous presentation when we showed the results from prophet and we saw the unertainty area was really big and was not following the trend and the peaks from the crypto.</a:t>
            </a:r>
            <a:endParaRPr/>
          </a:p>
          <a:p>
            <a:pPr indent="0" lvl="0" marL="0" rtl="0" algn="l">
              <a:spcBef>
                <a:spcPts val="0"/>
              </a:spcBef>
              <a:spcAft>
                <a:spcPts val="0"/>
              </a:spcAft>
              <a:buNone/>
            </a:pPr>
            <a:r>
              <a:rPr lang="es"/>
              <a:t>That’s why we included </a:t>
            </a:r>
            <a:r>
              <a:rPr lang="es"/>
              <a:t>additional</a:t>
            </a:r>
            <a:r>
              <a:rPr lang="es"/>
              <a:t> models that perform a classification prediction and then we  evaluated those models to search the best one. </a:t>
            </a:r>
            <a:endParaRPr/>
          </a:p>
          <a:p>
            <a:pPr indent="0" lvl="0" marL="0" rtl="0" algn="l">
              <a:spcBef>
                <a:spcPts val="0"/>
              </a:spcBef>
              <a:spcAft>
                <a:spcPts val="0"/>
              </a:spcAft>
              <a:buNone/>
            </a:pPr>
            <a:r>
              <a:rPr lang="es"/>
              <a:t>Now let me continue by sharing some improvements and lessons we took during this journey.</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e6b09648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6e6b09648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Janani - Let me explain a little bit of how we identified the missing dates, first we set an index column as our date column, then we check the minimum and maximum index, which will be our first and last date, after that we chek the date range of those 2 dates, and search for the </a:t>
            </a:r>
            <a:r>
              <a:rPr lang="es"/>
              <a:t>differences</a:t>
            </a:r>
            <a:r>
              <a:rPr lang="es"/>
              <a:t>, we ended up finding 211 missing dates.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e696ccd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e696ccd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 </a:t>
            </a:r>
            <a:r>
              <a:rPr lang="es" u="sng">
                <a:solidFill>
                  <a:schemeClr val="hlink"/>
                </a:solidFill>
                <a:hlinkClick r:id="rId2"/>
              </a:rPr>
              <a:t>https://pandas.pydata.org/pandas-docs/version/0.7.0/missing_data.html</a:t>
            </a:r>
            <a:endParaRPr/>
          </a:p>
          <a:p>
            <a:pPr indent="0" lvl="0" marL="0" rtl="0" algn="l">
              <a:spcBef>
                <a:spcPts val="0"/>
              </a:spcBef>
              <a:spcAft>
                <a:spcPts val="0"/>
              </a:spcAft>
              <a:buNone/>
            </a:pPr>
            <a:r>
              <a:rPr lang="es"/>
              <a:t>Janani - Previously we did our usual df.describe() df.isnull() and we felt very lucky because we had no missing values so we continued our model development, but lets not forget that we were comparing the prices from today with the prices from yesterday so if we have missing dates, we can be comparing the prices from today and from 3 weeks ago, and that might not be good for our model.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9" name="Shape 279"/>
        <p:cNvGrpSpPr/>
        <p:nvPr/>
      </p:nvGrpSpPr>
      <p:grpSpPr>
        <a:xfrm>
          <a:off x="0" y="0"/>
          <a:ext cx="0" cy="0"/>
          <a:chOff x="0" y="0"/>
          <a:chExt cx="0" cy="0"/>
        </a:xfrm>
      </p:grpSpPr>
      <p:sp>
        <p:nvSpPr>
          <p:cNvPr id="280" name="Google Shape;280;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1" name="Google Shape;281;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82" name="Google Shape;282;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3" name="Google Shape;283;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4" name="Google Shape;284;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5" name="Shape 285"/>
        <p:cNvGrpSpPr/>
        <p:nvPr/>
      </p:nvGrpSpPr>
      <p:grpSpPr>
        <a:xfrm>
          <a:off x="0" y="0"/>
          <a:ext cx="0" cy="0"/>
          <a:chOff x="0" y="0"/>
          <a:chExt cx="0" cy="0"/>
        </a:xfrm>
      </p:grpSpPr>
      <p:sp>
        <p:nvSpPr>
          <p:cNvPr id="286" name="Google Shape;286;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7" name="Google Shape;287;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8" name="Google Shape;288;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9" name="Google Shape;289;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0" name="Google Shape;290;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1" name="Shape 291"/>
        <p:cNvGrpSpPr/>
        <p:nvPr/>
      </p:nvGrpSpPr>
      <p:grpSpPr>
        <a:xfrm>
          <a:off x="0" y="0"/>
          <a:ext cx="0" cy="0"/>
          <a:chOff x="0" y="0"/>
          <a:chExt cx="0" cy="0"/>
        </a:xfrm>
      </p:grpSpPr>
      <p:sp>
        <p:nvSpPr>
          <p:cNvPr id="292" name="Google Shape;292;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3" name="Google Shape;293;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None/>
              <a:defRPr sz="1800">
                <a:solidFill>
                  <a:srgbClr val="757575"/>
                </a:solidFill>
              </a:defRPr>
            </a:lvl1pPr>
            <a:lvl2pPr indent="-228600" lvl="1" marL="914400" algn="l">
              <a:lnSpc>
                <a:spcPct val="90000"/>
              </a:lnSpc>
              <a:spcBef>
                <a:spcPts val="400"/>
              </a:spcBef>
              <a:spcAft>
                <a:spcPts val="0"/>
              </a:spcAft>
              <a:buClr>
                <a:srgbClr val="757575"/>
              </a:buClr>
              <a:buSzPts val="1500"/>
              <a:buNone/>
              <a:defRPr sz="1500">
                <a:solidFill>
                  <a:srgbClr val="757575"/>
                </a:solidFill>
              </a:defRPr>
            </a:lvl2pPr>
            <a:lvl3pPr indent="-228600" lvl="2" marL="1371600" algn="l">
              <a:lnSpc>
                <a:spcPct val="90000"/>
              </a:lnSpc>
              <a:spcBef>
                <a:spcPts val="400"/>
              </a:spcBef>
              <a:spcAft>
                <a:spcPts val="0"/>
              </a:spcAft>
              <a:buClr>
                <a:srgbClr val="757575"/>
              </a:buClr>
              <a:buSzPts val="1400"/>
              <a:buNone/>
              <a:defRPr sz="1400">
                <a:solidFill>
                  <a:srgbClr val="757575"/>
                </a:solidFill>
              </a:defRPr>
            </a:lvl3pPr>
            <a:lvl4pPr indent="-228600" lvl="3" marL="1828800" algn="l">
              <a:lnSpc>
                <a:spcPct val="90000"/>
              </a:lnSpc>
              <a:spcBef>
                <a:spcPts val="400"/>
              </a:spcBef>
              <a:spcAft>
                <a:spcPts val="0"/>
              </a:spcAft>
              <a:buClr>
                <a:srgbClr val="757575"/>
              </a:buClr>
              <a:buSzPts val="1200"/>
              <a:buNone/>
              <a:defRPr sz="1200">
                <a:solidFill>
                  <a:srgbClr val="757575"/>
                </a:solidFill>
              </a:defRPr>
            </a:lvl4pPr>
            <a:lvl5pPr indent="-228600" lvl="4" marL="2286000" algn="l">
              <a:lnSpc>
                <a:spcPct val="90000"/>
              </a:lnSpc>
              <a:spcBef>
                <a:spcPts val="400"/>
              </a:spcBef>
              <a:spcAft>
                <a:spcPts val="0"/>
              </a:spcAft>
              <a:buClr>
                <a:srgbClr val="757575"/>
              </a:buClr>
              <a:buSzPts val="1200"/>
              <a:buNone/>
              <a:defRPr sz="1200">
                <a:solidFill>
                  <a:srgbClr val="757575"/>
                </a:solidFill>
              </a:defRPr>
            </a:lvl5pPr>
            <a:lvl6pPr indent="-228600" lvl="5" marL="2743200" algn="l">
              <a:lnSpc>
                <a:spcPct val="90000"/>
              </a:lnSpc>
              <a:spcBef>
                <a:spcPts val="400"/>
              </a:spcBef>
              <a:spcAft>
                <a:spcPts val="0"/>
              </a:spcAft>
              <a:buClr>
                <a:srgbClr val="757575"/>
              </a:buClr>
              <a:buSzPts val="1200"/>
              <a:buNone/>
              <a:defRPr sz="1200">
                <a:solidFill>
                  <a:srgbClr val="757575"/>
                </a:solidFill>
              </a:defRPr>
            </a:lvl6pPr>
            <a:lvl7pPr indent="-228600" lvl="6" marL="3200400" algn="l">
              <a:lnSpc>
                <a:spcPct val="90000"/>
              </a:lnSpc>
              <a:spcBef>
                <a:spcPts val="400"/>
              </a:spcBef>
              <a:spcAft>
                <a:spcPts val="0"/>
              </a:spcAft>
              <a:buClr>
                <a:srgbClr val="757575"/>
              </a:buClr>
              <a:buSzPts val="1200"/>
              <a:buNone/>
              <a:defRPr sz="1200">
                <a:solidFill>
                  <a:srgbClr val="757575"/>
                </a:solidFill>
              </a:defRPr>
            </a:lvl7pPr>
            <a:lvl8pPr indent="-228600" lvl="7" marL="3657600" algn="l">
              <a:lnSpc>
                <a:spcPct val="90000"/>
              </a:lnSpc>
              <a:spcBef>
                <a:spcPts val="400"/>
              </a:spcBef>
              <a:spcAft>
                <a:spcPts val="0"/>
              </a:spcAft>
              <a:buClr>
                <a:srgbClr val="757575"/>
              </a:buClr>
              <a:buSzPts val="1200"/>
              <a:buNone/>
              <a:defRPr sz="1200">
                <a:solidFill>
                  <a:srgbClr val="757575"/>
                </a:solidFill>
              </a:defRPr>
            </a:lvl8pPr>
            <a:lvl9pPr indent="-228600" lvl="8" marL="4114800" algn="l">
              <a:lnSpc>
                <a:spcPct val="90000"/>
              </a:lnSpc>
              <a:spcBef>
                <a:spcPts val="400"/>
              </a:spcBef>
              <a:spcAft>
                <a:spcPts val="0"/>
              </a:spcAft>
              <a:buClr>
                <a:srgbClr val="757575"/>
              </a:buClr>
              <a:buSzPts val="1200"/>
              <a:buNone/>
              <a:defRPr sz="1200">
                <a:solidFill>
                  <a:srgbClr val="757575"/>
                </a:solidFill>
              </a:defRPr>
            </a:lvl9pPr>
          </a:lstStyle>
          <a:p/>
        </p:txBody>
      </p:sp>
      <p:sp>
        <p:nvSpPr>
          <p:cNvPr id="294" name="Google Shape;294;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5" name="Google Shape;295;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6" name="Google Shape;296;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7" name="Shape 297"/>
        <p:cNvGrpSpPr/>
        <p:nvPr/>
      </p:nvGrpSpPr>
      <p:grpSpPr>
        <a:xfrm>
          <a:off x="0" y="0"/>
          <a:ext cx="0" cy="0"/>
          <a:chOff x="0" y="0"/>
          <a:chExt cx="0" cy="0"/>
        </a:xfrm>
      </p:grpSpPr>
      <p:sp>
        <p:nvSpPr>
          <p:cNvPr id="298" name="Google Shape;298;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9" name="Google Shape;299;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0" name="Google Shape;300;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1" name="Google Shape;301;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2" name="Google Shape;302;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3" name="Google Shape;303;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4" name="Shape 304"/>
        <p:cNvGrpSpPr/>
        <p:nvPr/>
      </p:nvGrpSpPr>
      <p:grpSpPr>
        <a:xfrm>
          <a:off x="0" y="0"/>
          <a:ext cx="0" cy="0"/>
          <a:chOff x="0" y="0"/>
          <a:chExt cx="0" cy="0"/>
        </a:xfrm>
      </p:grpSpPr>
      <p:sp>
        <p:nvSpPr>
          <p:cNvPr id="305" name="Google Shape;305;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6" name="Google Shape;306;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7" name="Google Shape;307;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8" name="Google Shape;308;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9" name="Google Shape;309;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0" name="Google Shape;31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1" name="Google Shape;31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2" name="Google Shape;31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3" name="Shape 313"/>
        <p:cNvGrpSpPr/>
        <p:nvPr/>
      </p:nvGrpSpPr>
      <p:grpSpPr>
        <a:xfrm>
          <a:off x="0" y="0"/>
          <a:ext cx="0" cy="0"/>
          <a:chOff x="0" y="0"/>
          <a:chExt cx="0" cy="0"/>
        </a:xfrm>
      </p:grpSpPr>
      <p:sp>
        <p:nvSpPr>
          <p:cNvPr id="314" name="Google Shape;314;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5" name="Google Shape;315;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6" name="Google Shape;316;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7" name="Google Shape;317;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0" name="Google Shape;320;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1" name="Google Shape;321;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2" name="Shape 322"/>
        <p:cNvGrpSpPr/>
        <p:nvPr/>
      </p:nvGrpSpPr>
      <p:grpSpPr>
        <a:xfrm>
          <a:off x="0" y="0"/>
          <a:ext cx="0" cy="0"/>
          <a:chOff x="0" y="0"/>
          <a:chExt cx="0" cy="0"/>
        </a:xfrm>
      </p:grpSpPr>
      <p:sp>
        <p:nvSpPr>
          <p:cNvPr id="323" name="Google Shape;323;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4" name="Google Shape;324;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325" name="Google Shape;325;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26" name="Google Shape;326;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7" name="Google Shape;327;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8" name="Google Shape;328;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9" name="Shape 329"/>
        <p:cNvGrpSpPr/>
        <p:nvPr/>
      </p:nvGrpSpPr>
      <p:grpSpPr>
        <a:xfrm>
          <a:off x="0" y="0"/>
          <a:ext cx="0" cy="0"/>
          <a:chOff x="0" y="0"/>
          <a:chExt cx="0" cy="0"/>
        </a:xfrm>
      </p:grpSpPr>
      <p:sp>
        <p:nvSpPr>
          <p:cNvPr id="330" name="Google Shape;330;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22"/>
          <p:cNvSpPr/>
          <p:nvPr>
            <p:ph idx="2" type="pic"/>
          </p:nvPr>
        </p:nvSpPr>
        <p:spPr>
          <a:xfrm>
            <a:off x="3887391" y="740569"/>
            <a:ext cx="4629150" cy="3655219"/>
          </a:xfrm>
          <a:prstGeom prst="rect">
            <a:avLst/>
          </a:prstGeom>
          <a:noFill/>
          <a:ln>
            <a:noFill/>
          </a:ln>
        </p:spPr>
      </p:sp>
      <p:sp>
        <p:nvSpPr>
          <p:cNvPr id="332" name="Google Shape;332;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33" name="Google Shape;333;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4" name="Google Shape;334;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5" name="Google Shape;335;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36" name="Shape 336"/>
        <p:cNvGrpSpPr/>
        <p:nvPr/>
      </p:nvGrpSpPr>
      <p:grpSpPr>
        <a:xfrm>
          <a:off x="0" y="0"/>
          <a:ext cx="0" cy="0"/>
          <a:chOff x="0" y="0"/>
          <a:chExt cx="0" cy="0"/>
        </a:xfrm>
      </p:grpSpPr>
      <p:sp>
        <p:nvSpPr>
          <p:cNvPr id="337" name="Google Shape;337;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9" name="Google Shape;339;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0" name="Google Shape;340;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1" name="Google Shape;341;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2" name="Shape 342"/>
        <p:cNvGrpSpPr/>
        <p:nvPr/>
      </p:nvGrpSpPr>
      <p:grpSpPr>
        <a:xfrm>
          <a:off x="0" y="0"/>
          <a:ext cx="0" cy="0"/>
          <a:chOff x="0" y="0"/>
          <a:chExt cx="0" cy="0"/>
        </a:xfrm>
      </p:grpSpPr>
      <p:sp>
        <p:nvSpPr>
          <p:cNvPr id="343" name="Google Shape;343;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4" name="Google Shape;344;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5" name="Google Shape;345;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6" name="Google Shape;346;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7" name="Google Shape;347;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Play"/>
              <a:buNone/>
              <a:defRPr b="0" i="0" sz="3300" u="none" cap="none" strike="noStrik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75" name="Google Shape;275;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6" name="Google Shape;276;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77" name="Google Shape;277;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757575"/>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78" name="Google Shape;278;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757575"/>
                </a:solidFill>
                <a:latin typeface="Arial"/>
                <a:ea typeface="Arial"/>
                <a:cs typeface="Arial"/>
                <a:sym typeface="Arial"/>
              </a:defRPr>
            </a:lvl1pPr>
            <a:lvl2pPr indent="0" lvl="1" marL="0" marR="0" rtl="0" algn="r">
              <a:spcBef>
                <a:spcPts val="0"/>
              </a:spcBef>
              <a:buNone/>
              <a:defRPr b="0" i="0" sz="900" u="none" cap="none" strike="noStrike">
                <a:solidFill>
                  <a:srgbClr val="757575"/>
                </a:solidFill>
                <a:latin typeface="Arial"/>
                <a:ea typeface="Arial"/>
                <a:cs typeface="Arial"/>
                <a:sym typeface="Arial"/>
              </a:defRPr>
            </a:lvl2pPr>
            <a:lvl3pPr indent="0" lvl="2" marL="0" marR="0" rtl="0" algn="r">
              <a:spcBef>
                <a:spcPts val="0"/>
              </a:spcBef>
              <a:buNone/>
              <a:defRPr b="0" i="0" sz="900" u="none" cap="none" strike="noStrike">
                <a:solidFill>
                  <a:srgbClr val="757575"/>
                </a:solidFill>
                <a:latin typeface="Arial"/>
                <a:ea typeface="Arial"/>
                <a:cs typeface="Arial"/>
                <a:sym typeface="Arial"/>
              </a:defRPr>
            </a:lvl3pPr>
            <a:lvl4pPr indent="0" lvl="3" marL="0" marR="0" rtl="0" algn="r">
              <a:spcBef>
                <a:spcPts val="0"/>
              </a:spcBef>
              <a:buNone/>
              <a:defRPr b="0" i="0" sz="900" u="none" cap="none" strike="noStrike">
                <a:solidFill>
                  <a:srgbClr val="757575"/>
                </a:solidFill>
                <a:latin typeface="Arial"/>
                <a:ea typeface="Arial"/>
                <a:cs typeface="Arial"/>
                <a:sym typeface="Arial"/>
              </a:defRPr>
            </a:lvl4pPr>
            <a:lvl5pPr indent="0" lvl="4" marL="0" marR="0" rtl="0" algn="r">
              <a:spcBef>
                <a:spcPts val="0"/>
              </a:spcBef>
              <a:buNone/>
              <a:defRPr b="0" i="0" sz="900" u="none" cap="none" strike="noStrike">
                <a:solidFill>
                  <a:srgbClr val="757575"/>
                </a:solidFill>
                <a:latin typeface="Arial"/>
                <a:ea typeface="Arial"/>
                <a:cs typeface="Arial"/>
                <a:sym typeface="Arial"/>
              </a:defRPr>
            </a:lvl5pPr>
            <a:lvl6pPr indent="0" lvl="5" marL="0" marR="0" rtl="0" algn="r">
              <a:spcBef>
                <a:spcPts val="0"/>
              </a:spcBef>
              <a:buNone/>
              <a:defRPr b="0" i="0" sz="900" u="none" cap="none" strike="noStrike">
                <a:solidFill>
                  <a:srgbClr val="757575"/>
                </a:solidFill>
                <a:latin typeface="Arial"/>
                <a:ea typeface="Arial"/>
                <a:cs typeface="Arial"/>
                <a:sym typeface="Arial"/>
              </a:defRPr>
            </a:lvl6pPr>
            <a:lvl7pPr indent="0" lvl="6" marL="0" marR="0" rtl="0" algn="r">
              <a:spcBef>
                <a:spcPts val="0"/>
              </a:spcBef>
              <a:buNone/>
              <a:defRPr b="0" i="0" sz="900" u="none" cap="none" strike="noStrike">
                <a:solidFill>
                  <a:srgbClr val="757575"/>
                </a:solidFill>
                <a:latin typeface="Arial"/>
                <a:ea typeface="Arial"/>
                <a:cs typeface="Arial"/>
                <a:sym typeface="Arial"/>
              </a:defRPr>
            </a:lvl7pPr>
            <a:lvl8pPr indent="0" lvl="7" marL="0" marR="0" rtl="0" algn="r">
              <a:spcBef>
                <a:spcPts val="0"/>
              </a:spcBef>
              <a:buNone/>
              <a:defRPr b="0" i="0" sz="900" u="none" cap="none" strike="noStrike">
                <a:solidFill>
                  <a:srgbClr val="757575"/>
                </a:solidFill>
                <a:latin typeface="Arial"/>
                <a:ea typeface="Arial"/>
                <a:cs typeface="Arial"/>
                <a:sym typeface="Arial"/>
              </a:defRPr>
            </a:lvl8pPr>
            <a:lvl9pPr indent="0" lvl="8" marL="0" marR="0" rtl="0" algn="r">
              <a:spcBef>
                <a:spcPts val="0"/>
              </a:spcBef>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FJzeetdSnf8qSV-WT5PP-OFJA8Rb4vCK/view" TargetMode="External"/><Relationship Id="rId4" Type="http://schemas.openxmlformats.org/officeDocument/2006/relationships/image" Target="../media/image7.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5"/>
          <p:cNvSpPr txBox="1"/>
          <p:nvPr>
            <p:ph type="ctrTitle"/>
          </p:nvPr>
        </p:nvSpPr>
        <p:spPr>
          <a:xfrm>
            <a:off x="1492500" y="1635300"/>
            <a:ext cx="5837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3600"/>
              <a:t>AISC1006 STEP 1 PRESENTATION</a:t>
            </a:r>
            <a:endParaRPr sz="3600"/>
          </a:p>
        </p:txBody>
      </p:sp>
      <p:sp>
        <p:nvSpPr>
          <p:cNvPr id="353" name="Google Shape;353;p25"/>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GROUP 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Lessons Learned</a:t>
            </a:r>
            <a:endParaRPr/>
          </a:p>
        </p:txBody>
      </p:sp>
      <p:sp>
        <p:nvSpPr>
          <p:cNvPr id="412" name="Google Shape;412;p34"/>
          <p:cNvSpPr txBox="1"/>
          <p:nvPr>
            <p:ph idx="1" type="body"/>
          </p:nvPr>
        </p:nvSpPr>
        <p:spPr>
          <a:xfrm>
            <a:off x="1227600" y="1271750"/>
            <a:ext cx="4108200" cy="310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800">
                <a:solidFill>
                  <a:srgbClr val="595959"/>
                </a:solidFill>
                <a:latin typeface="Arial"/>
                <a:ea typeface="Arial"/>
                <a:cs typeface="Arial"/>
                <a:sym typeface="Arial"/>
              </a:rPr>
              <a:t>Can you spot the issue?</a:t>
            </a:r>
            <a:endParaRPr/>
          </a:p>
        </p:txBody>
      </p:sp>
      <p:pic>
        <p:nvPicPr>
          <p:cNvPr id="413" name="Google Shape;413;p34"/>
          <p:cNvPicPr preferRelativeResize="0"/>
          <p:nvPr/>
        </p:nvPicPr>
        <p:blipFill>
          <a:blip r:embed="rId3">
            <a:alphaModFix/>
          </a:blip>
          <a:stretch>
            <a:fillRect/>
          </a:stretch>
        </p:blipFill>
        <p:spPr>
          <a:xfrm>
            <a:off x="399450" y="1746413"/>
            <a:ext cx="4445279" cy="293775"/>
          </a:xfrm>
          <a:prstGeom prst="rect">
            <a:avLst/>
          </a:prstGeom>
          <a:noFill/>
          <a:ln>
            <a:noFill/>
          </a:ln>
        </p:spPr>
      </p:pic>
      <p:pic>
        <p:nvPicPr>
          <p:cNvPr id="414" name="Google Shape;414;p34"/>
          <p:cNvPicPr preferRelativeResize="0"/>
          <p:nvPr/>
        </p:nvPicPr>
        <p:blipFill>
          <a:blip r:embed="rId4">
            <a:alphaModFix/>
          </a:blip>
          <a:stretch>
            <a:fillRect/>
          </a:stretch>
        </p:blipFill>
        <p:spPr>
          <a:xfrm>
            <a:off x="399450" y="3712600"/>
            <a:ext cx="3461425" cy="1137850"/>
          </a:xfrm>
          <a:prstGeom prst="rect">
            <a:avLst/>
          </a:prstGeom>
          <a:noFill/>
          <a:ln>
            <a:noFill/>
          </a:ln>
        </p:spPr>
      </p:pic>
      <p:pic>
        <p:nvPicPr>
          <p:cNvPr id="415" name="Google Shape;415;p34"/>
          <p:cNvPicPr preferRelativeResize="0"/>
          <p:nvPr/>
        </p:nvPicPr>
        <p:blipFill>
          <a:blip r:embed="rId5">
            <a:alphaModFix/>
          </a:blip>
          <a:stretch>
            <a:fillRect/>
          </a:stretch>
        </p:blipFill>
        <p:spPr>
          <a:xfrm>
            <a:off x="399450" y="2818650"/>
            <a:ext cx="5604499" cy="695988"/>
          </a:xfrm>
          <a:prstGeom prst="rect">
            <a:avLst/>
          </a:prstGeom>
          <a:noFill/>
          <a:ln>
            <a:noFill/>
          </a:ln>
        </p:spPr>
      </p:pic>
      <p:pic>
        <p:nvPicPr>
          <p:cNvPr id="416" name="Google Shape;416;p34"/>
          <p:cNvPicPr preferRelativeResize="0"/>
          <p:nvPr/>
        </p:nvPicPr>
        <p:blipFill>
          <a:blip r:embed="rId6">
            <a:alphaModFix/>
          </a:blip>
          <a:stretch>
            <a:fillRect/>
          </a:stretch>
        </p:blipFill>
        <p:spPr>
          <a:xfrm>
            <a:off x="399450" y="2188725"/>
            <a:ext cx="8668081" cy="4743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Improvements</a:t>
            </a:r>
            <a:endParaRPr/>
          </a:p>
        </p:txBody>
      </p:sp>
      <p:sp>
        <p:nvSpPr>
          <p:cNvPr id="422" name="Google Shape;422;p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3" name="Google Shape;423;p35"/>
          <p:cNvPicPr preferRelativeResize="0"/>
          <p:nvPr/>
        </p:nvPicPr>
        <p:blipFill>
          <a:blip r:embed="rId3">
            <a:alphaModFix/>
          </a:blip>
          <a:stretch>
            <a:fillRect/>
          </a:stretch>
        </p:blipFill>
        <p:spPr>
          <a:xfrm>
            <a:off x="1480675" y="2636537"/>
            <a:ext cx="3427199" cy="2006919"/>
          </a:xfrm>
          <a:prstGeom prst="rect">
            <a:avLst/>
          </a:prstGeom>
          <a:noFill/>
          <a:ln>
            <a:noFill/>
          </a:ln>
        </p:spPr>
      </p:pic>
      <p:pic>
        <p:nvPicPr>
          <p:cNvPr id="424" name="Google Shape;424;p35"/>
          <p:cNvPicPr preferRelativeResize="0"/>
          <p:nvPr/>
        </p:nvPicPr>
        <p:blipFill>
          <a:blip r:embed="rId4">
            <a:alphaModFix/>
          </a:blip>
          <a:stretch>
            <a:fillRect/>
          </a:stretch>
        </p:blipFill>
        <p:spPr>
          <a:xfrm>
            <a:off x="1470488" y="1911887"/>
            <a:ext cx="6203025" cy="60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Improvements</a:t>
            </a:r>
            <a:endParaRPr/>
          </a:p>
        </p:txBody>
      </p:sp>
      <p:sp>
        <p:nvSpPr>
          <p:cNvPr id="430" name="Google Shape;430;p36"/>
          <p:cNvSpPr txBox="1"/>
          <p:nvPr>
            <p:ph idx="1" type="body"/>
          </p:nvPr>
        </p:nvSpPr>
        <p:spPr>
          <a:xfrm>
            <a:off x="1303800" y="1487200"/>
            <a:ext cx="4108200" cy="31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595959"/>
              </a:solidFill>
              <a:latin typeface="Arial"/>
              <a:ea typeface="Arial"/>
              <a:cs typeface="Arial"/>
              <a:sym typeface="Arial"/>
            </a:endParaRPr>
          </a:p>
          <a:p>
            <a:pPr indent="-342900" lvl="0" marL="457200" rtl="0" algn="l">
              <a:spcBef>
                <a:spcPts val="1200"/>
              </a:spcBef>
              <a:spcAft>
                <a:spcPts val="0"/>
              </a:spcAft>
              <a:buClr>
                <a:srgbClr val="595959"/>
              </a:buClr>
              <a:buSzPts val="1800"/>
              <a:buFont typeface="Arial"/>
              <a:buChar char="●"/>
            </a:pPr>
            <a:r>
              <a:rPr lang="es" sz="1800">
                <a:solidFill>
                  <a:srgbClr val="595959"/>
                </a:solidFill>
                <a:latin typeface="Arial"/>
                <a:ea typeface="Arial"/>
                <a:cs typeface="Arial"/>
                <a:sym typeface="Arial"/>
              </a:rPr>
              <a:t>Grid search</a:t>
            </a:r>
            <a:endParaRPr sz="1800">
              <a:solidFill>
                <a:srgbClr val="595959"/>
              </a:solidFill>
              <a:latin typeface="Arial"/>
              <a:ea typeface="Arial"/>
              <a:cs typeface="Arial"/>
              <a:sym typeface="Arial"/>
            </a:endParaRPr>
          </a:p>
          <a:p>
            <a:pPr indent="0" lvl="0" marL="0" rtl="0" algn="l">
              <a:spcBef>
                <a:spcPts val="1200"/>
              </a:spcBef>
              <a:spcAft>
                <a:spcPts val="1200"/>
              </a:spcAft>
              <a:buNone/>
            </a:pPr>
            <a:r>
              <a:rPr lang="es" sz="1800">
                <a:solidFill>
                  <a:srgbClr val="595959"/>
                </a:solidFill>
                <a:latin typeface="Arial"/>
                <a:ea typeface="Arial"/>
                <a:cs typeface="Arial"/>
                <a:sym typeface="Arial"/>
              </a:rPr>
              <a:t>Find values for hyperparameters of a model in given ranges of values or a distribution of values, for which the model outputs best score</a:t>
            </a:r>
            <a:endParaRPr/>
          </a:p>
        </p:txBody>
      </p:sp>
      <p:pic>
        <p:nvPicPr>
          <p:cNvPr id="431" name="Google Shape;431;p36"/>
          <p:cNvPicPr preferRelativeResize="0"/>
          <p:nvPr/>
        </p:nvPicPr>
        <p:blipFill>
          <a:blip r:embed="rId3">
            <a:alphaModFix/>
          </a:blip>
          <a:stretch>
            <a:fillRect/>
          </a:stretch>
        </p:blipFill>
        <p:spPr>
          <a:xfrm>
            <a:off x="6142263" y="1487200"/>
            <a:ext cx="2057400" cy="281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Improvements</a:t>
            </a:r>
            <a:endParaRPr/>
          </a:p>
        </p:txBody>
      </p:sp>
      <p:sp>
        <p:nvSpPr>
          <p:cNvPr id="437" name="Google Shape;437;p37"/>
          <p:cNvSpPr txBox="1"/>
          <p:nvPr>
            <p:ph idx="1" type="body"/>
          </p:nvPr>
        </p:nvSpPr>
        <p:spPr>
          <a:xfrm>
            <a:off x="1303800" y="1597875"/>
            <a:ext cx="7030500" cy="293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595959"/>
              </a:buClr>
              <a:buSzPts val="1800"/>
              <a:buFont typeface="Arial"/>
              <a:buChar char="●"/>
            </a:pPr>
            <a:r>
              <a:rPr lang="es" sz="1800">
                <a:solidFill>
                  <a:srgbClr val="595959"/>
                </a:solidFill>
                <a:latin typeface="Arial"/>
                <a:ea typeface="Arial"/>
                <a:cs typeface="Arial"/>
                <a:sym typeface="Arial"/>
              </a:rPr>
              <a:t>Grid search</a:t>
            </a:r>
            <a:endParaRPr sz="1800">
              <a:solidFill>
                <a:srgbClr val="595959"/>
              </a:solidFill>
              <a:latin typeface="Arial"/>
              <a:ea typeface="Arial"/>
              <a:cs typeface="Arial"/>
              <a:sym typeface="Arial"/>
            </a:endParaRPr>
          </a:p>
          <a:p>
            <a:pPr indent="0" lvl="0" marL="0" rtl="0" algn="l">
              <a:spcBef>
                <a:spcPts val="1200"/>
              </a:spcBef>
              <a:spcAft>
                <a:spcPts val="1200"/>
              </a:spcAft>
              <a:buNone/>
            </a:pPr>
            <a:r>
              <a:t/>
            </a:r>
            <a:endParaRPr/>
          </a:p>
        </p:txBody>
      </p:sp>
      <p:pic>
        <p:nvPicPr>
          <p:cNvPr id="438" name="Google Shape;438;p37"/>
          <p:cNvPicPr preferRelativeResize="0"/>
          <p:nvPr/>
        </p:nvPicPr>
        <p:blipFill>
          <a:blip r:embed="rId3">
            <a:alphaModFix/>
          </a:blip>
          <a:stretch>
            <a:fillRect/>
          </a:stretch>
        </p:blipFill>
        <p:spPr>
          <a:xfrm>
            <a:off x="1575900" y="2214950"/>
            <a:ext cx="3897893" cy="293775"/>
          </a:xfrm>
          <a:prstGeom prst="rect">
            <a:avLst/>
          </a:prstGeom>
          <a:noFill/>
          <a:ln>
            <a:noFill/>
          </a:ln>
        </p:spPr>
      </p:pic>
      <p:pic>
        <p:nvPicPr>
          <p:cNvPr id="439" name="Google Shape;439;p37"/>
          <p:cNvPicPr preferRelativeResize="0"/>
          <p:nvPr/>
        </p:nvPicPr>
        <p:blipFill>
          <a:blip r:embed="rId4">
            <a:alphaModFix/>
          </a:blip>
          <a:stretch>
            <a:fillRect/>
          </a:stretch>
        </p:blipFill>
        <p:spPr>
          <a:xfrm>
            <a:off x="1575900" y="2675375"/>
            <a:ext cx="3135375" cy="164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Improvements</a:t>
            </a:r>
            <a:endParaRPr/>
          </a:p>
        </p:txBody>
      </p:sp>
      <p:sp>
        <p:nvSpPr>
          <p:cNvPr id="445" name="Google Shape;445;p38"/>
          <p:cNvSpPr txBox="1"/>
          <p:nvPr>
            <p:ph idx="1" type="body"/>
          </p:nvPr>
        </p:nvSpPr>
        <p:spPr>
          <a:xfrm>
            <a:off x="1303800" y="800400"/>
            <a:ext cx="4108200" cy="31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rgbClr val="595959"/>
              </a:solidFill>
              <a:latin typeface="Arial"/>
              <a:ea typeface="Arial"/>
              <a:cs typeface="Arial"/>
              <a:sym typeface="Arial"/>
            </a:endParaRPr>
          </a:p>
          <a:p>
            <a:pPr indent="-342900" lvl="0" marL="457200" rtl="0" algn="l">
              <a:spcBef>
                <a:spcPts val="1200"/>
              </a:spcBef>
              <a:spcAft>
                <a:spcPts val="0"/>
              </a:spcAft>
              <a:buClr>
                <a:srgbClr val="595959"/>
              </a:buClr>
              <a:buSzPts val="1800"/>
              <a:buFont typeface="Arial"/>
              <a:buChar char="●"/>
            </a:pPr>
            <a:r>
              <a:rPr lang="es" sz="1800">
                <a:solidFill>
                  <a:srgbClr val="595959"/>
                </a:solidFill>
                <a:latin typeface="Arial"/>
                <a:ea typeface="Arial"/>
                <a:cs typeface="Arial"/>
                <a:sym typeface="Arial"/>
              </a:rPr>
              <a:t>Standarization</a:t>
            </a:r>
            <a:endParaRPr sz="1800">
              <a:solidFill>
                <a:srgbClr val="595959"/>
              </a:solidFill>
              <a:latin typeface="Arial"/>
              <a:ea typeface="Arial"/>
              <a:cs typeface="Arial"/>
              <a:sym typeface="Arial"/>
            </a:endParaRPr>
          </a:p>
          <a:p>
            <a:pPr indent="0" lvl="0" marL="0" rtl="0" algn="l">
              <a:spcBef>
                <a:spcPts val="1200"/>
              </a:spcBef>
              <a:spcAft>
                <a:spcPts val="1200"/>
              </a:spcAft>
              <a:buNone/>
            </a:pPr>
            <a:r>
              <a:t/>
            </a:r>
            <a:endParaRPr/>
          </a:p>
        </p:txBody>
      </p:sp>
      <p:pic>
        <p:nvPicPr>
          <p:cNvPr id="446" name="Google Shape;446;p38"/>
          <p:cNvPicPr preferRelativeResize="0"/>
          <p:nvPr/>
        </p:nvPicPr>
        <p:blipFill>
          <a:blip r:embed="rId3">
            <a:alphaModFix/>
          </a:blip>
          <a:stretch>
            <a:fillRect/>
          </a:stretch>
        </p:blipFill>
        <p:spPr>
          <a:xfrm>
            <a:off x="355425" y="3094713"/>
            <a:ext cx="2866775" cy="1736300"/>
          </a:xfrm>
          <a:prstGeom prst="rect">
            <a:avLst/>
          </a:prstGeom>
          <a:noFill/>
          <a:ln>
            <a:noFill/>
          </a:ln>
        </p:spPr>
      </p:pic>
      <p:pic>
        <p:nvPicPr>
          <p:cNvPr id="447" name="Google Shape;447;p38"/>
          <p:cNvPicPr preferRelativeResize="0"/>
          <p:nvPr/>
        </p:nvPicPr>
        <p:blipFill>
          <a:blip r:embed="rId4">
            <a:alphaModFix/>
          </a:blip>
          <a:stretch>
            <a:fillRect/>
          </a:stretch>
        </p:blipFill>
        <p:spPr>
          <a:xfrm>
            <a:off x="4226100" y="1214720"/>
            <a:ext cx="4108200" cy="1228169"/>
          </a:xfrm>
          <a:prstGeom prst="rect">
            <a:avLst/>
          </a:prstGeom>
          <a:noFill/>
          <a:ln>
            <a:noFill/>
          </a:ln>
        </p:spPr>
      </p:pic>
      <p:pic>
        <p:nvPicPr>
          <p:cNvPr id="448" name="Google Shape;448;p38"/>
          <p:cNvPicPr preferRelativeResize="0"/>
          <p:nvPr/>
        </p:nvPicPr>
        <p:blipFill>
          <a:blip r:embed="rId5">
            <a:alphaModFix/>
          </a:blip>
          <a:stretch>
            <a:fillRect/>
          </a:stretch>
        </p:blipFill>
        <p:spPr>
          <a:xfrm>
            <a:off x="3423325" y="2929388"/>
            <a:ext cx="5524500" cy="2066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Improvements</a:t>
            </a:r>
            <a:endParaRPr/>
          </a:p>
        </p:txBody>
      </p:sp>
      <p:sp>
        <p:nvSpPr>
          <p:cNvPr id="454" name="Google Shape;454;p39"/>
          <p:cNvSpPr txBox="1"/>
          <p:nvPr>
            <p:ph idx="1" type="body"/>
          </p:nvPr>
        </p:nvSpPr>
        <p:spPr>
          <a:xfrm>
            <a:off x="1303800" y="1355300"/>
            <a:ext cx="7195200" cy="2186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sz="1800">
                <a:solidFill>
                  <a:srgbClr val="595959"/>
                </a:solidFill>
                <a:latin typeface="Arial"/>
                <a:ea typeface="Arial"/>
                <a:cs typeface="Arial"/>
                <a:sym typeface="Arial"/>
              </a:rPr>
              <a:t>Different algorithms to model data</a:t>
            </a:r>
            <a:endParaRPr sz="1800">
              <a:solidFill>
                <a:srgbClr val="595959"/>
              </a:solidFill>
              <a:latin typeface="Arial"/>
              <a:ea typeface="Arial"/>
              <a:cs typeface="Arial"/>
              <a:sym typeface="Arial"/>
            </a:endParaRPr>
          </a:p>
          <a:p>
            <a:pPr indent="0" lvl="0" marL="0" rtl="0" algn="l">
              <a:spcBef>
                <a:spcPts val="1200"/>
              </a:spcBef>
              <a:spcAft>
                <a:spcPts val="0"/>
              </a:spcAft>
              <a:buNone/>
            </a:pPr>
            <a:r>
              <a:rPr lang="es" sz="1800">
                <a:solidFill>
                  <a:srgbClr val="595959"/>
                </a:solidFill>
                <a:latin typeface="Arial"/>
                <a:ea typeface="Arial"/>
                <a:cs typeface="Arial"/>
                <a:sym typeface="Arial"/>
              </a:rPr>
              <a:t>K-nearest neighbours </a:t>
            </a:r>
            <a:endParaRPr sz="1800">
              <a:solidFill>
                <a:srgbClr val="595959"/>
              </a:solidFill>
              <a:latin typeface="Arial"/>
              <a:ea typeface="Arial"/>
              <a:cs typeface="Arial"/>
              <a:sym typeface="Arial"/>
            </a:endParaRPr>
          </a:p>
          <a:p>
            <a:pPr indent="-316706" lvl="0" marL="457200" rtl="0" algn="l">
              <a:spcBef>
                <a:spcPts val="1200"/>
              </a:spcBef>
              <a:spcAft>
                <a:spcPts val="0"/>
              </a:spcAft>
              <a:buClr>
                <a:srgbClr val="000000"/>
              </a:buClr>
              <a:buSzPct val="100000"/>
              <a:buFont typeface="Arial"/>
              <a:buChar char="●"/>
            </a:pPr>
            <a:r>
              <a:rPr lang="es" sz="1500">
                <a:solidFill>
                  <a:srgbClr val="000000"/>
                </a:solidFill>
                <a:latin typeface="Arial"/>
                <a:ea typeface="Arial"/>
                <a:cs typeface="Arial"/>
                <a:sym typeface="Arial"/>
              </a:rPr>
              <a:t>During the training phase, KNN simply stores the entire training dataset.</a:t>
            </a:r>
            <a:endParaRPr sz="1500">
              <a:solidFill>
                <a:srgbClr val="000000"/>
              </a:solidFill>
              <a:latin typeface="Arial"/>
              <a:ea typeface="Arial"/>
              <a:cs typeface="Arial"/>
              <a:sym typeface="Arial"/>
            </a:endParaRPr>
          </a:p>
          <a:p>
            <a:pPr indent="-316706" lvl="0" marL="457200" rtl="0" algn="l">
              <a:lnSpc>
                <a:spcPct val="115000"/>
              </a:lnSpc>
              <a:spcBef>
                <a:spcPts val="0"/>
              </a:spcBef>
              <a:spcAft>
                <a:spcPts val="0"/>
              </a:spcAft>
              <a:buClr>
                <a:srgbClr val="000000"/>
              </a:buClr>
              <a:buSzPct val="100000"/>
              <a:buFont typeface="Arial"/>
              <a:buChar char="●"/>
            </a:pPr>
            <a:r>
              <a:rPr lang="es" sz="1500">
                <a:solidFill>
                  <a:srgbClr val="000000"/>
                </a:solidFill>
                <a:latin typeface="Arial"/>
                <a:ea typeface="Arial"/>
                <a:cs typeface="Arial"/>
                <a:sym typeface="Arial"/>
              </a:rPr>
              <a:t>When a new data point is presented for prediction, KNN calculates the distances between that point and all other points in the training set and find the nearest K neighbours</a:t>
            </a:r>
            <a:endParaRPr sz="1500">
              <a:solidFill>
                <a:srgbClr val="000000"/>
              </a:solidFill>
              <a:latin typeface="Arial"/>
              <a:ea typeface="Arial"/>
              <a:cs typeface="Arial"/>
              <a:sym typeface="Arial"/>
            </a:endParaRPr>
          </a:p>
          <a:p>
            <a:pPr indent="-316706" lvl="0" marL="457200" rtl="0" algn="l">
              <a:lnSpc>
                <a:spcPct val="115000"/>
              </a:lnSpc>
              <a:spcBef>
                <a:spcPts val="0"/>
              </a:spcBef>
              <a:spcAft>
                <a:spcPts val="0"/>
              </a:spcAft>
              <a:buClr>
                <a:srgbClr val="000000"/>
              </a:buClr>
              <a:buSzPct val="100000"/>
              <a:buFont typeface="Arial"/>
              <a:buChar char="●"/>
            </a:pPr>
            <a:r>
              <a:rPr lang="es" sz="1500">
                <a:solidFill>
                  <a:srgbClr val="000000"/>
                </a:solidFill>
                <a:latin typeface="Arial"/>
                <a:ea typeface="Arial"/>
                <a:cs typeface="Arial"/>
                <a:sym typeface="Arial"/>
              </a:rPr>
              <a:t>Assigns the data point to the class of the majority of these K nearest neighbours </a:t>
            </a:r>
            <a:endParaRPr sz="1500">
              <a:solidFill>
                <a:srgbClr val="000000"/>
              </a:solidFill>
              <a:latin typeface="Arial"/>
              <a:ea typeface="Arial"/>
              <a:cs typeface="Arial"/>
              <a:sym typeface="Arial"/>
            </a:endParaRPr>
          </a:p>
          <a:p>
            <a:pPr indent="-316706" lvl="0" marL="457200" rtl="0" algn="l">
              <a:spcBef>
                <a:spcPts val="0"/>
              </a:spcBef>
              <a:spcAft>
                <a:spcPts val="0"/>
              </a:spcAft>
              <a:buClr>
                <a:srgbClr val="000000"/>
              </a:buClr>
              <a:buSzPct val="100000"/>
              <a:buFont typeface="Arial"/>
              <a:buChar char="●"/>
            </a:pPr>
            <a:r>
              <a:rPr lang="es" sz="1500">
                <a:solidFill>
                  <a:srgbClr val="000000"/>
                </a:solidFill>
                <a:latin typeface="Arial"/>
                <a:ea typeface="Arial"/>
                <a:cs typeface="Arial"/>
                <a:sym typeface="Arial"/>
              </a:rPr>
              <a:t>The distance metric commonly used is Euclidean distance</a:t>
            </a:r>
            <a:endParaRPr/>
          </a:p>
        </p:txBody>
      </p:sp>
      <p:pic>
        <p:nvPicPr>
          <p:cNvPr id="455" name="Google Shape;455;p39"/>
          <p:cNvPicPr preferRelativeResize="0"/>
          <p:nvPr/>
        </p:nvPicPr>
        <p:blipFill>
          <a:blip r:embed="rId3">
            <a:alphaModFix/>
          </a:blip>
          <a:stretch>
            <a:fillRect/>
          </a:stretch>
        </p:blipFill>
        <p:spPr>
          <a:xfrm>
            <a:off x="1721221" y="3541425"/>
            <a:ext cx="2062150" cy="1337774"/>
          </a:xfrm>
          <a:prstGeom prst="rect">
            <a:avLst/>
          </a:prstGeom>
          <a:noFill/>
          <a:ln>
            <a:noFill/>
          </a:ln>
        </p:spPr>
      </p:pic>
      <p:pic>
        <p:nvPicPr>
          <p:cNvPr id="456" name="Google Shape;456;p39"/>
          <p:cNvPicPr preferRelativeResize="0"/>
          <p:nvPr/>
        </p:nvPicPr>
        <p:blipFill>
          <a:blip r:embed="rId4">
            <a:alphaModFix/>
          </a:blip>
          <a:stretch>
            <a:fillRect/>
          </a:stretch>
        </p:blipFill>
        <p:spPr>
          <a:xfrm>
            <a:off x="4119950" y="3472350"/>
            <a:ext cx="2062150" cy="14759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Improvements</a:t>
            </a:r>
            <a:endParaRPr/>
          </a:p>
        </p:txBody>
      </p:sp>
      <p:sp>
        <p:nvSpPr>
          <p:cNvPr id="462" name="Google Shape;462;p40"/>
          <p:cNvSpPr txBox="1"/>
          <p:nvPr>
            <p:ph idx="1" type="body"/>
          </p:nvPr>
        </p:nvSpPr>
        <p:spPr>
          <a:xfrm>
            <a:off x="1303800" y="147445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800">
                <a:solidFill>
                  <a:srgbClr val="595959"/>
                </a:solidFill>
                <a:latin typeface="Arial"/>
                <a:ea typeface="Arial"/>
                <a:cs typeface="Arial"/>
                <a:sym typeface="Arial"/>
              </a:rPr>
              <a:t>Different algorithms to model data - Random Forest Classifier</a:t>
            </a:r>
            <a:endParaRPr sz="1800">
              <a:solidFill>
                <a:srgbClr val="595959"/>
              </a:solidFill>
              <a:latin typeface="Arial"/>
              <a:ea typeface="Arial"/>
              <a:cs typeface="Arial"/>
              <a:sym typeface="Arial"/>
            </a:endParaRPr>
          </a:p>
          <a:p>
            <a:pPr indent="0" lvl="0" marL="0" rtl="0" algn="l">
              <a:spcBef>
                <a:spcPts val="1200"/>
              </a:spcBef>
              <a:spcAft>
                <a:spcPts val="0"/>
              </a:spcAft>
              <a:buNone/>
            </a:pPr>
            <a:r>
              <a:rPr lang="es" sz="1700">
                <a:solidFill>
                  <a:srgbClr val="595959"/>
                </a:solidFill>
                <a:latin typeface="Arial"/>
                <a:ea typeface="Arial"/>
                <a:cs typeface="Arial"/>
                <a:sym typeface="Arial"/>
              </a:rPr>
              <a:t>An ensemble algorithm based on bagging(bootstrap aggregating) technique</a:t>
            </a:r>
            <a:endParaRPr sz="1700">
              <a:solidFill>
                <a:srgbClr val="595959"/>
              </a:solidFill>
              <a:latin typeface="Arial"/>
              <a:ea typeface="Arial"/>
              <a:cs typeface="Arial"/>
              <a:sym typeface="Arial"/>
            </a:endParaRPr>
          </a:p>
          <a:p>
            <a:pPr indent="0" lvl="0" marL="0" rtl="0" algn="l">
              <a:spcBef>
                <a:spcPts val="1200"/>
              </a:spcBef>
              <a:spcAft>
                <a:spcPts val="0"/>
              </a:spcAft>
              <a:buNone/>
            </a:pPr>
            <a:r>
              <a:rPr lang="es" sz="1700">
                <a:solidFill>
                  <a:srgbClr val="595959"/>
                </a:solidFill>
                <a:latin typeface="Arial"/>
                <a:ea typeface="Arial"/>
                <a:cs typeface="Arial"/>
                <a:sym typeface="Arial"/>
              </a:rPr>
              <a:t>Generate multiple trees and uses majority of the classifications to classify a given data point</a:t>
            </a:r>
            <a:endParaRPr sz="1700">
              <a:solidFill>
                <a:srgbClr val="595959"/>
              </a:solidFill>
              <a:latin typeface="Arial"/>
              <a:ea typeface="Arial"/>
              <a:cs typeface="Arial"/>
              <a:sym typeface="Arial"/>
            </a:endParaRPr>
          </a:p>
          <a:p>
            <a:pPr indent="0" lvl="0" marL="0" rtl="0" algn="l">
              <a:spcBef>
                <a:spcPts val="1200"/>
              </a:spcBef>
              <a:spcAft>
                <a:spcPts val="0"/>
              </a:spcAft>
              <a:buNone/>
            </a:pPr>
            <a:r>
              <a:t/>
            </a:r>
            <a:endParaRPr sz="1800">
              <a:solidFill>
                <a:srgbClr val="595959"/>
              </a:solidFill>
              <a:latin typeface="Arial"/>
              <a:ea typeface="Arial"/>
              <a:cs typeface="Arial"/>
              <a:sym typeface="Arial"/>
            </a:endParaRPr>
          </a:p>
          <a:p>
            <a:pPr indent="0" lvl="0" marL="0" rtl="0" algn="l">
              <a:spcBef>
                <a:spcPts val="1200"/>
              </a:spcBef>
              <a:spcAft>
                <a:spcPts val="1200"/>
              </a:spcAft>
              <a:buNone/>
            </a:pPr>
            <a:r>
              <a:t/>
            </a:r>
            <a:endParaRPr/>
          </a:p>
        </p:txBody>
      </p:sp>
      <p:pic>
        <p:nvPicPr>
          <p:cNvPr id="463" name="Google Shape;463;p40"/>
          <p:cNvPicPr preferRelativeResize="0"/>
          <p:nvPr/>
        </p:nvPicPr>
        <p:blipFill>
          <a:blip r:embed="rId3">
            <a:alphaModFix/>
          </a:blip>
          <a:stretch>
            <a:fillRect/>
          </a:stretch>
        </p:blipFill>
        <p:spPr>
          <a:xfrm>
            <a:off x="4888925" y="2905525"/>
            <a:ext cx="3445375" cy="2121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summary of results</a:t>
            </a:r>
            <a:endParaRPr/>
          </a:p>
        </p:txBody>
      </p:sp>
      <p:graphicFrame>
        <p:nvGraphicFramePr>
          <p:cNvPr id="469" name="Google Shape;469;p41"/>
          <p:cNvGraphicFramePr/>
          <p:nvPr/>
        </p:nvGraphicFramePr>
        <p:xfrm>
          <a:off x="1199550" y="1758600"/>
          <a:ext cx="3000000" cy="3000000"/>
        </p:xfrm>
        <a:graphic>
          <a:graphicData uri="http://schemas.openxmlformats.org/drawingml/2006/table">
            <a:tbl>
              <a:tblPr>
                <a:noFill/>
                <a:tableStyleId>{C72F5331-75A2-487C-BDF6-1447F866E622}</a:tableStyleId>
              </a:tblPr>
              <a:tblGrid>
                <a:gridCol w="1511825"/>
                <a:gridCol w="1030350"/>
                <a:gridCol w="1077325"/>
                <a:gridCol w="983400"/>
                <a:gridCol w="1429600"/>
                <a:gridCol w="1206500"/>
              </a:tblGrid>
              <a:tr h="381000">
                <a:tc>
                  <a:txBody>
                    <a:bodyPr/>
                    <a:lstStyle/>
                    <a:p>
                      <a:pPr indent="0" lvl="0" marL="0" rtl="0" algn="l">
                        <a:spcBef>
                          <a:spcPts val="0"/>
                        </a:spcBef>
                        <a:spcAft>
                          <a:spcPts val="0"/>
                        </a:spcAft>
                        <a:buNone/>
                      </a:pPr>
                      <a:r>
                        <a:rPr b="1" lang="es"/>
                        <a:t>M</a:t>
                      </a:r>
                      <a:r>
                        <a:rPr b="1" lang="es"/>
                        <a:t>odel</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s"/>
                        <a:t>Accuracy Train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s"/>
                        <a:t>Accuracy Test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s"/>
                        <a:t>P</a:t>
                      </a:r>
                      <a:r>
                        <a:rPr b="1" lang="es"/>
                        <a:t>recision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s"/>
                        <a:t>R</a:t>
                      </a:r>
                      <a:r>
                        <a:rPr b="1" lang="es"/>
                        <a:t>ecall</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s"/>
                        <a:t>F</a:t>
                      </a:r>
                      <a:r>
                        <a:rPr b="1" lang="es"/>
                        <a:t>1</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s"/>
                        <a:t>L</a:t>
                      </a:r>
                      <a:r>
                        <a:rPr b="1" lang="es"/>
                        <a:t>ogistic</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t>0.62</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t>0.54</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t>0.52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a:t>1</a:t>
                      </a:r>
                      <a:endParaRPr/>
                    </a:p>
                  </a:txBody>
                  <a:tcPr marT="91425" marB="91425" marR="91425" marL="91425">
                    <a:lnT cap="flat" cmpd="sng" w="9525">
                      <a:solidFill>
                        <a:srgbClr val="9E9E9E"/>
                      </a:solidFill>
                      <a:prstDash val="solid"/>
                      <a:round/>
                      <a:headEnd len="sm" w="sm" type="none"/>
                      <a:tailEnd len="sm" w="sm" type="none"/>
                    </a:lnT>
                    <a:solidFill>
                      <a:srgbClr val="B6D7A8"/>
                    </a:solidFill>
                  </a:tcPr>
                </a:tc>
                <a:tc>
                  <a:txBody>
                    <a:bodyPr/>
                    <a:lstStyle/>
                    <a:p>
                      <a:pPr indent="0" lvl="0" marL="0" rtl="0" algn="l">
                        <a:spcBef>
                          <a:spcPts val="0"/>
                        </a:spcBef>
                        <a:spcAft>
                          <a:spcPts val="0"/>
                        </a:spcAft>
                        <a:buNone/>
                      </a:pPr>
                      <a:r>
                        <a:rPr lang="es"/>
                        <a:t>0.68</a:t>
                      </a:r>
                      <a:endParaRPr/>
                    </a:p>
                  </a:txBody>
                  <a:tcPr marT="91425" marB="91425" marR="91425" marL="91425">
                    <a:lnT cap="flat" cmpd="sng" w="9525">
                      <a:solidFill>
                        <a:srgbClr val="9E9E9E"/>
                      </a:solidFill>
                      <a:prstDash val="solid"/>
                      <a:round/>
                      <a:headEnd len="sm" w="sm" type="none"/>
                      <a:tailEnd len="sm" w="sm" type="none"/>
                    </a:lnT>
                    <a:solidFill>
                      <a:srgbClr val="B6D7A8"/>
                    </a:solidFill>
                  </a:tcPr>
                </a:tc>
              </a:tr>
              <a:tr h="381000">
                <a:tc>
                  <a:txBody>
                    <a:bodyPr/>
                    <a:lstStyle/>
                    <a:p>
                      <a:pPr indent="0" lvl="0" marL="0" rtl="0" algn="l">
                        <a:spcBef>
                          <a:spcPts val="0"/>
                        </a:spcBef>
                        <a:spcAft>
                          <a:spcPts val="0"/>
                        </a:spcAft>
                        <a:buNone/>
                      </a:pPr>
                      <a:r>
                        <a:rPr b="1" lang="es"/>
                        <a:t>XGBClassifier</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t>0.59</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s"/>
                        <a:t>0.51</a:t>
                      </a:r>
                      <a:endParaRPr/>
                    </a:p>
                  </a:txBody>
                  <a:tcPr marT="91425" marB="91425" marR="91425" marL="91425"/>
                </a:tc>
                <a:tc>
                  <a:txBody>
                    <a:bodyPr/>
                    <a:lstStyle/>
                    <a:p>
                      <a:pPr indent="0" lvl="0" marL="0" rtl="0" algn="l">
                        <a:spcBef>
                          <a:spcPts val="0"/>
                        </a:spcBef>
                        <a:spcAft>
                          <a:spcPts val="0"/>
                        </a:spcAft>
                        <a:buNone/>
                      </a:pPr>
                      <a:r>
                        <a:rPr lang="es"/>
                        <a:t>0.53</a:t>
                      </a:r>
                      <a:endParaRPr/>
                    </a:p>
                  </a:txBody>
                  <a:tcPr marT="91425" marB="91425" marR="91425" marL="91425"/>
                </a:tc>
                <a:tc>
                  <a:txBody>
                    <a:bodyPr/>
                    <a:lstStyle/>
                    <a:p>
                      <a:pPr indent="0" lvl="0" marL="0" rtl="0" algn="l">
                        <a:spcBef>
                          <a:spcPts val="0"/>
                        </a:spcBef>
                        <a:spcAft>
                          <a:spcPts val="0"/>
                        </a:spcAft>
                        <a:buNone/>
                      </a:pPr>
                      <a:r>
                        <a:rPr lang="es"/>
                        <a:t>0.37</a:t>
                      </a:r>
                      <a:endParaRPr/>
                    </a:p>
                  </a:txBody>
                  <a:tcPr marT="91425" marB="91425" marR="91425" marL="91425"/>
                </a:tc>
                <a:tc>
                  <a:txBody>
                    <a:bodyPr/>
                    <a:lstStyle/>
                    <a:p>
                      <a:pPr indent="0" lvl="0" marL="0" rtl="0" algn="l">
                        <a:spcBef>
                          <a:spcPts val="0"/>
                        </a:spcBef>
                        <a:spcAft>
                          <a:spcPts val="0"/>
                        </a:spcAft>
                        <a:buNone/>
                      </a:pPr>
                      <a:r>
                        <a:rPr lang="es"/>
                        <a:t>0.43</a:t>
                      </a:r>
                      <a:endParaRPr/>
                    </a:p>
                  </a:txBody>
                  <a:tcPr marT="91425" marB="91425" marR="91425" marL="91425"/>
                </a:tc>
              </a:tr>
              <a:tr h="381000">
                <a:tc>
                  <a:txBody>
                    <a:bodyPr/>
                    <a:lstStyle/>
                    <a:p>
                      <a:pPr indent="0" lvl="0" marL="0" rtl="0" algn="l">
                        <a:spcBef>
                          <a:spcPts val="0"/>
                        </a:spcBef>
                        <a:spcAft>
                          <a:spcPts val="0"/>
                        </a:spcAft>
                        <a:buNone/>
                      </a:pPr>
                      <a:r>
                        <a:rPr b="1" lang="es"/>
                        <a:t>KNN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t>0.67</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s"/>
                        <a:t>0.51</a:t>
                      </a:r>
                      <a:endParaRPr/>
                    </a:p>
                  </a:txBody>
                  <a:tcPr marT="91425" marB="91425" marR="91425" marL="91425"/>
                </a:tc>
                <a:tc>
                  <a:txBody>
                    <a:bodyPr/>
                    <a:lstStyle/>
                    <a:p>
                      <a:pPr indent="0" lvl="0" marL="0" rtl="0" algn="l">
                        <a:spcBef>
                          <a:spcPts val="0"/>
                        </a:spcBef>
                        <a:spcAft>
                          <a:spcPts val="0"/>
                        </a:spcAft>
                        <a:buNone/>
                      </a:pPr>
                      <a:r>
                        <a:rPr lang="es"/>
                        <a:t>0.51</a:t>
                      </a:r>
                      <a:endParaRPr/>
                    </a:p>
                  </a:txBody>
                  <a:tcPr marT="91425" marB="91425" marR="91425" marL="91425"/>
                </a:tc>
                <a:tc>
                  <a:txBody>
                    <a:bodyPr/>
                    <a:lstStyle/>
                    <a:p>
                      <a:pPr indent="0" lvl="0" marL="0" rtl="0" algn="l">
                        <a:spcBef>
                          <a:spcPts val="0"/>
                        </a:spcBef>
                        <a:spcAft>
                          <a:spcPts val="0"/>
                        </a:spcAft>
                        <a:buNone/>
                      </a:pPr>
                      <a:r>
                        <a:rPr lang="es"/>
                        <a:t>0.60</a:t>
                      </a:r>
                      <a:endParaRPr/>
                    </a:p>
                  </a:txBody>
                  <a:tcPr marT="91425" marB="91425" marR="91425" marL="91425"/>
                </a:tc>
                <a:tc>
                  <a:txBody>
                    <a:bodyPr/>
                    <a:lstStyle/>
                    <a:p>
                      <a:pPr indent="0" lvl="0" marL="0" rtl="0" algn="l">
                        <a:spcBef>
                          <a:spcPts val="0"/>
                        </a:spcBef>
                        <a:spcAft>
                          <a:spcPts val="0"/>
                        </a:spcAft>
                        <a:buNone/>
                      </a:pPr>
                      <a:r>
                        <a:rPr lang="es"/>
                        <a:t>0.55</a:t>
                      </a:r>
                      <a:endParaRPr/>
                    </a:p>
                  </a:txBody>
                  <a:tcPr marT="91425" marB="91425" marR="91425" marL="91425"/>
                </a:tc>
              </a:tr>
              <a:tr h="381000">
                <a:tc>
                  <a:txBody>
                    <a:bodyPr/>
                    <a:lstStyle/>
                    <a:p>
                      <a:pPr indent="0" lvl="0" marL="0" rtl="0" algn="l">
                        <a:spcBef>
                          <a:spcPts val="0"/>
                        </a:spcBef>
                        <a:spcAft>
                          <a:spcPts val="0"/>
                        </a:spcAft>
                        <a:buNone/>
                      </a:pPr>
                      <a:r>
                        <a:rPr b="1" lang="es"/>
                        <a:t>Random Forest</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
                        <a:t>0.72</a:t>
                      </a:r>
                      <a:endParaRPr/>
                    </a:p>
                  </a:txBody>
                  <a:tcPr marT="91425" marB="91425" marR="91425" marL="91425">
                    <a:lnL cap="flat" cmpd="sng" w="9525">
                      <a:solidFill>
                        <a:srgbClr val="9E9E9E"/>
                      </a:solidFill>
                      <a:prstDash val="solid"/>
                      <a:round/>
                      <a:headEnd len="sm" w="sm" type="none"/>
                      <a:tailEnd len="sm" w="sm" type="none"/>
                    </a:lnL>
                    <a:solidFill>
                      <a:srgbClr val="93C47D"/>
                    </a:solidFill>
                  </a:tcPr>
                </a:tc>
                <a:tc>
                  <a:txBody>
                    <a:bodyPr/>
                    <a:lstStyle/>
                    <a:p>
                      <a:pPr indent="0" lvl="0" marL="0" rtl="0" algn="l">
                        <a:spcBef>
                          <a:spcPts val="0"/>
                        </a:spcBef>
                        <a:spcAft>
                          <a:spcPts val="0"/>
                        </a:spcAft>
                        <a:buNone/>
                      </a:pPr>
                      <a:r>
                        <a:rPr lang="es"/>
                        <a:t>0.58</a:t>
                      </a:r>
                      <a:endParaRPr/>
                    </a:p>
                  </a:txBody>
                  <a:tcPr marT="91425" marB="91425" marR="91425" marL="91425">
                    <a:solidFill>
                      <a:srgbClr val="93C47D"/>
                    </a:solidFill>
                  </a:tcPr>
                </a:tc>
                <a:tc>
                  <a:txBody>
                    <a:bodyPr/>
                    <a:lstStyle/>
                    <a:p>
                      <a:pPr indent="0" lvl="0" marL="0" rtl="0" algn="l">
                        <a:spcBef>
                          <a:spcPts val="0"/>
                        </a:spcBef>
                        <a:spcAft>
                          <a:spcPts val="0"/>
                        </a:spcAft>
                        <a:buNone/>
                      </a:pPr>
                      <a:r>
                        <a:rPr lang="es"/>
                        <a:t>0.55</a:t>
                      </a:r>
                      <a:endParaRPr/>
                    </a:p>
                  </a:txBody>
                  <a:tcPr marT="91425" marB="91425" marR="91425" marL="91425">
                    <a:solidFill>
                      <a:srgbClr val="93C47D"/>
                    </a:solidFill>
                  </a:tcPr>
                </a:tc>
                <a:tc>
                  <a:txBody>
                    <a:bodyPr/>
                    <a:lstStyle/>
                    <a:p>
                      <a:pPr indent="0" lvl="0" marL="0" rtl="0" algn="l">
                        <a:spcBef>
                          <a:spcPts val="0"/>
                        </a:spcBef>
                        <a:spcAft>
                          <a:spcPts val="0"/>
                        </a:spcAft>
                        <a:buNone/>
                      </a:pPr>
                      <a:r>
                        <a:rPr lang="es"/>
                        <a:t>0.85</a:t>
                      </a:r>
                      <a:endParaRPr/>
                    </a:p>
                  </a:txBody>
                  <a:tcPr marT="91425" marB="91425" marR="91425" marL="91425">
                    <a:solidFill>
                      <a:srgbClr val="93C47D"/>
                    </a:solidFill>
                  </a:tcPr>
                </a:tc>
                <a:tc>
                  <a:txBody>
                    <a:bodyPr/>
                    <a:lstStyle/>
                    <a:p>
                      <a:pPr indent="0" lvl="0" marL="0" rtl="0" algn="l">
                        <a:spcBef>
                          <a:spcPts val="0"/>
                        </a:spcBef>
                        <a:spcAft>
                          <a:spcPts val="0"/>
                        </a:spcAft>
                        <a:buNone/>
                      </a:pPr>
                      <a:r>
                        <a:rPr lang="es"/>
                        <a:t>0.67</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Constraints</a:t>
            </a:r>
            <a:endParaRPr/>
          </a:p>
        </p:txBody>
      </p:sp>
      <p:pic>
        <p:nvPicPr>
          <p:cNvPr id="475" name="Google Shape;475;p42"/>
          <p:cNvPicPr preferRelativeResize="0"/>
          <p:nvPr/>
        </p:nvPicPr>
        <p:blipFill>
          <a:blip r:embed="rId3">
            <a:alphaModFix/>
          </a:blip>
          <a:stretch>
            <a:fillRect/>
          </a:stretch>
        </p:blipFill>
        <p:spPr>
          <a:xfrm>
            <a:off x="1973038" y="1123350"/>
            <a:ext cx="5197927" cy="393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3"/>
          <p:cNvSpPr txBox="1"/>
          <p:nvPr>
            <p:ph type="ctrTitle"/>
          </p:nvPr>
        </p:nvSpPr>
        <p:spPr>
          <a:xfrm>
            <a:off x="775252" y="533660"/>
            <a:ext cx="6858000" cy="64147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4050"/>
              <a:buFont typeface="Play"/>
              <a:buNone/>
            </a:pPr>
            <a:r>
              <a:rPr lang="es" sz="3750"/>
              <a:t>What is streamlit?</a:t>
            </a:r>
            <a:endParaRPr sz="3350"/>
          </a:p>
        </p:txBody>
      </p:sp>
      <p:sp>
        <p:nvSpPr>
          <p:cNvPr id="481" name="Google Shape;481;p43"/>
          <p:cNvSpPr txBox="1"/>
          <p:nvPr>
            <p:ph idx="1" type="subTitle"/>
          </p:nvPr>
        </p:nvSpPr>
        <p:spPr>
          <a:xfrm>
            <a:off x="854775" y="1412225"/>
            <a:ext cx="7566600" cy="3329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1400"/>
              <a:buNone/>
            </a:pPr>
            <a:r>
              <a:t/>
            </a:r>
            <a:endParaRPr sz="1400"/>
          </a:p>
          <a:p>
            <a:pPr indent="-342900" lvl="0" marL="457200" rtl="0" algn="l">
              <a:lnSpc>
                <a:spcPct val="90000"/>
              </a:lnSpc>
              <a:spcBef>
                <a:spcPts val="0"/>
              </a:spcBef>
              <a:spcAft>
                <a:spcPts val="0"/>
              </a:spcAft>
              <a:buSzPts val="1800"/>
              <a:buFont typeface="Arial"/>
              <a:buChar char="●"/>
            </a:pPr>
            <a:r>
              <a:rPr lang="es">
                <a:latin typeface="Arial"/>
                <a:ea typeface="Arial"/>
                <a:cs typeface="Arial"/>
                <a:sym typeface="Arial"/>
              </a:rPr>
              <a:t>Streamlit is an open-source Python library to create web applications for machine learning, data analysis, and other interactive tasks </a:t>
            </a:r>
            <a:endParaRPr>
              <a:latin typeface="Arial"/>
              <a:ea typeface="Arial"/>
              <a:cs typeface="Arial"/>
              <a:sym typeface="Arial"/>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s">
                <a:latin typeface="Arial"/>
                <a:ea typeface="Arial"/>
                <a:cs typeface="Arial"/>
                <a:sym typeface="Arial"/>
              </a:rPr>
              <a:t>It </a:t>
            </a:r>
            <a:r>
              <a:rPr lang="es"/>
              <a:t>allows </a:t>
            </a:r>
            <a:r>
              <a:rPr lang="es">
                <a:latin typeface="Arial"/>
                <a:ea typeface="Arial"/>
                <a:cs typeface="Arial"/>
                <a:sym typeface="Arial"/>
              </a:rPr>
              <a:t>build</a:t>
            </a:r>
            <a:r>
              <a:rPr lang="es"/>
              <a:t>ing </a:t>
            </a:r>
            <a:r>
              <a:rPr lang="es">
                <a:latin typeface="Arial"/>
                <a:ea typeface="Arial"/>
                <a:cs typeface="Arial"/>
                <a:sym typeface="Arial"/>
              </a:rPr>
              <a:t>and deploying web apps faster using simple Python scripts, without requiring knowledge of web development languages like HTML, CSS, or JavaScript</a:t>
            </a:r>
            <a:endParaRPr>
              <a:latin typeface="Arial"/>
              <a:ea typeface="Arial"/>
              <a:cs typeface="Arial"/>
              <a:sym typeface="Arial"/>
            </a:endParaRPr>
          </a:p>
          <a:p>
            <a:pPr indent="0" lvl="0" marL="457200" rtl="0" algn="l">
              <a:lnSpc>
                <a:spcPct val="90000"/>
              </a:lnSpc>
              <a:spcBef>
                <a:spcPts val="0"/>
              </a:spcBef>
              <a:spcAft>
                <a:spcPts val="0"/>
              </a:spcAft>
              <a:buNone/>
            </a:pPr>
            <a:r>
              <a:t/>
            </a:r>
            <a:endParaRPr/>
          </a:p>
          <a:p>
            <a:pPr indent="-342900" lvl="0" marL="457200" rtl="0" algn="l">
              <a:spcBef>
                <a:spcPts val="0"/>
              </a:spcBef>
              <a:spcAft>
                <a:spcPts val="0"/>
              </a:spcAft>
              <a:buSzPts val="1800"/>
              <a:buChar char="●"/>
            </a:pPr>
            <a:r>
              <a:rPr lang="es"/>
              <a:t>It simplifies the process of creating web-based applications, enabling faster prototyping and iteration </a:t>
            </a:r>
            <a:endParaRPr/>
          </a:p>
        </p:txBody>
      </p:sp>
      <p:pic>
        <p:nvPicPr>
          <p:cNvPr id="482" name="Google Shape;482;p43"/>
          <p:cNvPicPr preferRelativeResize="0"/>
          <p:nvPr/>
        </p:nvPicPr>
        <p:blipFill>
          <a:blip r:embed="rId3">
            <a:alphaModFix/>
          </a:blip>
          <a:stretch>
            <a:fillRect/>
          </a:stretch>
        </p:blipFill>
        <p:spPr>
          <a:xfrm>
            <a:off x="6008527" y="0"/>
            <a:ext cx="2412853" cy="141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6"/>
          <p:cNvSpPr txBox="1"/>
          <p:nvPr>
            <p:ph idx="1" type="subTitle"/>
          </p:nvPr>
        </p:nvSpPr>
        <p:spPr>
          <a:xfrm>
            <a:off x="311700" y="17835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Agenda</a:t>
            </a:r>
            <a:endParaRPr b="1"/>
          </a:p>
        </p:txBody>
      </p:sp>
      <p:sp>
        <p:nvSpPr>
          <p:cNvPr id="359" name="Google Shape;359;p26"/>
          <p:cNvSpPr txBox="1"/>
          <p:nvPr>
            <p:ph idx="4294967295"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rPr lang="es" sz="1600">
                <a:solidFill>
                  <a:schemeClr val="lt1"/>
                </a:solidFill>
              </a:rPr>
              <a:t>1- Trivia</a:t>
            </a:r>
            <a:endParaRPr sz="1600">
              <a:solidFill>
                <a:schemeClr val="lt1"/>
              </a:solidFill>
            </a:endParaRPr>
          </a:p>
          <a:p>
            <a:pPr indent="0" lvl="0" marL="457200" rtl="0" algn="l">
              <a:lnSpc>
                <a:spcPct val="115000"/>
              </a:lnSpc>
              <a:spcBef>
                <a:spcPts val="0"/>
              </a:spcBef>
              <a:spcAft>
                <a:spcPts val="0"/>
              </a:spcAft>
              <a:buNone/>
            </a:pPr>
            <a:r>
              <a:rPr lang="es" sz="1600">
                <a:solidFill>
                  <a:schemeClr val="lt1"/>
                </a:solidFill>
              </a:rPr>
              <a:t>2- Timeline</a:t>
            </a:r>
            <a:endParaRPr sz="1600">
              <a:solidFill>
                <a:schemeClr val="lt1"/>
              </a:solidFill>
            </a:endParaRPr>
          </a:p>
          <a:p>
            <a:pPr indent="0" lvl="0" marL="457200" rtl="0" algn="l">
              <a:lnSpc>
                <a:spcPct val="115000"/>
              </a:lnSpc>
              <a:spcBef>
                <a:spcPts val="0"/>
              </a:spcBef>
              <a:spcAft>
                <a:spcPts val="0"/>
              </a:spcAft>
              <a:buNone/>
            </a:pPr>
            <a:r>
              <a:rPr lang="es" sz="1600">
                <a:solidFill>
                  <a:schemeClr val="lt1"/>
                </a:solidFill>
              </a:rPr>
              <a:t>3- PipeLine WorkFlow</a:t>
            </a:r>
            <a:endParaRPr sz="1600">
              <a:solidFill>
                <a:schemeClr val="lt1"/>
              </a:solidFill>
            </a:endParaRPr>
          </a:p>
          <a:p>
            <a:pPr indent="0" lvl="0" marL="457200" rtl="0" algn="l">
              <a:lnSpc>
                <a:spcPct val="115000"/>
              </a:lnSpc>
              <a:spcBef>
                <a:spcPts val="0"/>
              </a:spcBef>
              <a:spcAft>
                <a:spcPts val="0"/>
              </a:spcAft>
              <a:buNone/>
            </a:pPr>
            <a:r>
              <a:rPr lang="es" sz="1600">
                <a:solidFill>
                  <a:schemeClr val="lt1"/>
                </a:solidFill>
              </a:rPr>
              <a:t>4- Results</a:t>
            </a:r>
            <a:endParaRPr sz="1600">
              <a:solidFill>
                <a:schemeClr val="lt1"/>
              </a:solidFill>
            </a:endParaRPr>
          </a:p>
          <a:p>
            <a:pPr indent="0" lvl="0" marL="457200" rtl="0" algn="l">
              <a:lnSpc>
                <a:spcPct val="115000"/>
              </a:lnSpc>
              <a:spcBef>
                <a:spcPts val="0"/>
              </a:spcBef>
              <a:spcAft>
                <a:spcPts val="0"/>
              </a:spcAft>
              <a:buNone/>
            </a:pPr>
            <a:r>
              <a:rPr lang="es" sz="1600">
                <a:solidFill>
                  <a:schemeClr val="lt1"/>
                </a:solidFill>
              </a:rPr>
              <a:t>5- Lessons Learned</a:t>
            </a:r>
            <a:endParaRPr sz="1600">
              <a:solidFill>
                <a:schemeClr val="lt1"/>
              </a:solidFill>
            </a:endParaRPr>
          </a:p>
          <a:p>
            <a:pPr indent="0" lvl="0" marL="457200" rtl="0" algn="l">
              <a:lnSpc>
                <a:spcPct val="115000"/>
              </a:lnSpc>
              <a:spcBef>
                <a:spcPts val="0"/>
              </a:spcBef>
              <a:spcAft>
                <a:spcPts val="0"/>
              </a:spcAft>
              <a:buNone/>
            </a:pPr>
            <a:r>
              <a:rPr lang="es" sz="1600">
                <a:solidFill>
                  <a:schemeClr val="lt1"/>
                </a:solidFill>
              </a:rPr>
              <a:t>6- Conclusion</a:t>
            </a:r>
            <a:endParaRPr sz="1600">
              <a:solidFill>
                <a:schemeClr val="lt1"/>
              </a:solidFill>
            </a:endParaRPr>
          </a:p>
          <a:p>
            <a:pPr indent="0" lvl="0" marL="457200" rtl="0" algn="l">
              <a:lnSpc>
                <a:spcPct val="115000"/>
              </a:lnSpc>
              <a:spcBef>
                <a:spcPts val="0"/>
              </a:spcBef>
              <a:spcAft>
                <a:spcPts val="0"/>
              </a:spcAft>
              <a:buNone/>
            </a:pPr>
            <a:r>
              <a:rPr lang="es" sz="1600">
                <a:solidFill>
                  <a:schemeClr val="lt1"/>
                </a:solidFill>
              </a:rPr>
              <a:t>7-Modularization</a:t>
            </a:r>
            <a:endParaRPr sz="1600">
              <a:solidFill>
                <a:schemeClr val="lt1"/>
              </a:solidFill>
            </a:endParaRPr>
          </a:p>
          <a:p>
            <a:pPr indent="0" lvl="0" marL="457200" rtl="0" algn="l">
              <a:lnSpc>
                <a:spcPct val="115000"/>
              </a:lnSpc>
              <a:spcBef>
                <a:spcPts val="0"/>
              </a:spcBef>
              <a:spcAft>
                <a:spcPts val="0"/>
              </a:spcAft>
              <a:buNone/>
            </a:pPr>
            <a:r>
              <a:rPr lang="es" sz="1600">
                <a:solidFill>
                  <a:schemeClr val="lt1"/>
                </a:solidFill>
              </a:rPr>
              <a:t>8-Dashboard Creation</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4"/>
          <p:cNvSpPr txBox="1"/>
          <p:nvPr>
            <p:ph type="title"/>
          </p:nvPr>
        </p:nvSpPr>
        <p:spPr>
          <a:xfrm>
            <a:off x="628650" y="557100"/>
            <a:ext cx="7805700" cy="673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Arial"/>
              <a:buNone/>
            </a:pPr>
            <a:br>
              <a:rPr lang="es" sz="1400">
                <a:latin typeface="Arial"/>
                <a:ea typeface="Arial"/>
                <a:cs typeface="Arial"/>
                <a:sym typeface="Arial"/>
              </a:rPr>
            </a:br>
            <a:br>
              <a:rPr lang="es" sz="1400">
                <a:latin typeface="Arial"/>
                <a:ea typeface="Arial"/>
                <a:cs typeface="Arial"/>
                <a:sym typeface="Arial"/>
              </a:rPr>
            </a:br>
            <a:br>
              <a:rPr lang="es" sz="1400">
                <a:latin typeface="Arial"/>
                <a:ea typeface="Arial"/>
                <a:cs typeface="Arial"/>
                <a:sym typeface="Arial"/>
              </a:rPr>
            </a:br>
            <a:r>
              <a:rPr b="1" lang="es" sz="2855">
                <a:latin typeface="Arial"/>
                <a:ea typeface="Arial"/>
                <a:cs typeface="Arial"/>
                <a:sym typeface="Arial"/>
              </a:rPr>
              <a:t>Applications of Streamlit</a:t>
            </a:r>
            <a:br>
              <a:rPr b="1" lang="es" sz="2855" u="sng">
                <a:latin typeface="Arial"/>
                <a:ea typeface="Arial"/>
                <a:cs typeface="Arial"/>
                <a:sym typeface="Arial"/>
              </a:rPr>
            </a:br>
            <a:endParaRPr sz="2855" u="sng"/>
          </a:p>
        </p:txBody>
      </p:sp>
      <p:sp>
        <p:nvSpPr>
          <p:cNvPr id="488" name="Google Shape;488;p44"/>
          <p:cNvSpPr txBox="1"/>
          <p:nvPr>
            <p:ph idx="1" type="body"/>
          </p:nvPr>
        </p:nvSpPr>
        <p:spPr>
          <a:xfrm>
            <a:off x="628650" y="1338825"/>
            <a:ext cx="7986900" cy="3649200"/>
          </a:xfrm>
          <a:prstGeom prst="rect">
            <a:avLst/>
          </a:prstGeom>
          <a:noFill/>
          <a:ln>
            <a:noFill/>
          </a:ln>
        </p:spPr>
        <p:txBody>
          <a:bodyPr anchorCtr="0" anchor="t" bIns="34275" lIns="68575" spcFirstLastPara="1" rIns="68575" wrap="square" tIns="34275">
            <a:normAutofit fontScale="62500" lnSpcReduction="20000"/>
          </a:bodyPr>
          <a:lstStyle/>
          <a:p>
            <a:pPr indent="-192804" lvl="0" marL="177800" rtl="0" algn="l">
              <a:lnSpc>
                <a:spcPct val="115000"/>
              </a:lnSpc>
              <a:spcBef>
                <a:spcPts val="0"/>
              </a:spcBef>
              <a:spcAft>
                <a:spcPts val="0"/>
              </a:spcAft>
              <a:buClr>
                <a:schemeClr val="dk1"/>
              </a:buClr>
              <a:buSzPct val="100000"/>
              <a:buChar char="•"/>
            </a:pPr>
            <a:r>
              <a:rPr b="1" lang="es" sz="2298">
                <a:latin typeface="Arial"/>
                <a:ea typeface="Arial"/>
                <a:cs typeface="Arial"/>
                <a:sym typeface="Arial"/>
              </a:rPr>
              <a:t>Interactive Data Exploration</a:t>
            </a:r>
            <a:r>
              <a:rPr lang="es" sz="2298">
                <a:latin typeface="Arial"/>
                <a:ea typeface="Arial"/>
                <a:cs typeface="Arial"/>
                <a:sym typeface="Arial"/>
              </a:rPr>
              <a:t>: </a:t>
            </a:r>
            <a:endParaRPr sz="2298">
              <a:latin typeface="Arial"/>
              <a:ea typeface="Arial"/>
              <a:cs typeface="Arial"/>
              <a:sym typeface="Arial"/>
            </a:endParaRPr>
          </a:p>
          <a:p>
            <a:pPr indent="0" lvl="0" marL="635000" rtl="0" algn="l">
              <a:lnSpc>
                <a:spcPct val="115000"/>
              </a:lnSpc>
              <a:spcBef>
                <a:spcPts val="0"/>
              </a:spcBef>
              <a:spcAft>
                <a:spcPts val="0"/>
              </a:spcAft>
              <a:buNone/>
            </a:pPr>
            <a:r>
              <a:rPr lang="es" sz="1978"/>
              <a:t>-</a:t>
            </a:r>
            <a:r>
              <a:rPr lang="es" sz="1978">
                <a:latin typeface="Arial"/>
                <a:ea typeface="Arial"/>
                <a:cs typeface="Arial"/>
                <a:sym typeface="Arial"/>
              </a:rPr>
              <a:t>create interactive visualizations of data. </a:t>
            </a:r>
            <a:endParaRPr sz="1978">
              <a:latin typeface="Arial"/>
              <a:ea typeface="Arial"/>
              <a:cs typeface="Arial"/>
              <a:sym typeface="Arial"/>
            </a:endParaRPr>
          </a:p>
          <a:p>
            <a:pPr indent="0" lvl="0" marL="177800" rtl="0" algn="l">
              <a:lnSpc>
                <a:spcPct val="115000"/>
              </a:lnSpc>
              <a:spcBef>
                <a:spcPts val="0"/>
              </a:spcBef>
              <a:spcAft>
                <a:spcPts val="0"/>
              </a:spcAft>
              <a:buNone/>
            </a:pPr>
            <a:r>
              <a:t/>
            </a:r>
            <a:endParaRPr sz="1658"/>
          </a:p>
          <a:p>
            <a:pPr indent="-205504" lvl="0" marL="177800" rtl="0" algn="l">
              <a:lnSpc>
                <a:spcPct val="115000"/>
              </a:lnSpc>
              <a:spcBef>
                <a:spcPts val="0"/>
              </a:spcBef>
              <a:spcAft>
                <a:spcPts val="0"/>
              </a:spcAft>
              <a:buClr>
                <a:schemeClr val="dk1"/>
              </a:buClr>
              <a:buSzPct val="106509"/>
              <a:buChar char="•"/>
            </a:pPr>
            <a:r>
              <a:rPr b="1" lang="es" sz="2458">
                <a:latin typeface="Arial"/>
                <a:ea typeface="Arial"/>
                <a:cs typeface="Arial"/>
                <a:sym typeface="Arial"/>
              </a:rPr>
              <a:t>Model Evaluation</a:t>
            </a:r>
            <a:r>
              <a:rPr lang="es" sz="2458">
                <a:latin typeface="Arial"/>
                <a:ea typeface="Arial"/>
                <a:cs typeface="Arial"/>
                <a:sym typeface="Arial"/>
              </a:rPr>
              <a:t>:</a:t>
            </a:r>
            <a:r>
              <a:rPr lang="es" sz="2618">
                <a:latin typeface="Arial"/>
                <a:ea typeface="Arial"/>
                <a:cs typeface="Arial"/>
                <a:sym typeface="Arial"/>
              </a:rPr>
              <a:t> </a:t>
            </a:r>
            <a:endParaRPr sz="2618"/>
          </a:p>
          <a:p>
            <a:pPr indent="0" lvl="0" marL="635000" rtl="0" algn="l">
              <a:lnSpc>
                <a:spcPct val="115000"/>
              </a:lnSpc>
              <a:spcBef>
                <a:spcPts val="0"/>
              </a:spcBef>
              <a:spcAft>
                <a:spcPts val="0"/>
              </a:spcAft>
              <a:buNone/>
            </a:pPr>
            <a:r>
              <a:rPr lang="es" sz="2138"/>
              <a:t>-</a:t>
            </a:r>
            <a:r>
              <a:rPr lang="es" sz="2138">
                <a:latin typeface="Arial"/>
                <a:ea typeface="Arial"/>
                <a:cs typeface="Arial"/>
                <a:sym typeface="Arial"/>
              </a:rPr>
              <a:t>allowing users to analyze the model's performance easil</a:t>
            </a:r>
            <a:r>
              <a:rPr lang="es" sz="2138">
                <a:latin typeface="Arial"/>
                <a:ea typeface="Arial"/>
                <a:cs typeface="Arial"/>
                <a:sym typeface="Arial"/>
              </a:rPr>
              <a:t>y by </a:t>
            </a:r>
            <a:r>
              <a:rPr lang="es" sz="2138"/>
              <a:t>making a display of evaluation metrics</a:t>
            </a:r>
            <a:r>
              <a:rPr lang="es" sz="2138">
                <a:latin typeface="Arial"/>
                <a:ea typeface="Arial"/>
                <a:cs typeface="Arial"/>
                <a:sym typeface="Arial"/>
              </a:rPr>
              <a:t>.</a:t>
            </a:r>
            <a:endParaRPr sz="2138">
              <a:latin typeface="Arial"/>
              <a:ea typeface="Arial"/>
              <a:cs typeface="Arial"/>
              <a:sym typeface="Arial"/>
            </a:endParaRPr>
          </a:p>
          <a:p>
            <a:pPr indent="0" lvl="0" marL="177800" rtl="0" algn="l">
              <a:lnSpc>
                <a:spcPct val="115000"/>
              </a:lnSpc>
              <a:spcBef>
                <a:spcPts val="0"/>
              </a:spcBef>
              <a:spcAft>
                <a:spcPts val="0"/>
              </a:spcAft>
              <a:buNone/>
            </a:pPr>
            <a:r>
              <a:t/>
            </a:r>
            <a:endParaRPr sz="1658"/>
          </a:p>
          <a:p>
            <a:pPr indent="-194536" lvl="0" marL="177800" rtl="0" algn="l">
              <a:lnSpc>
                <a:spcPct val="115000"/>
              </a:lnSpc>
              <a:spcBef>
                <a:spcPts val="0"/>
              </a:spcBef>
              <a:spcAft>
                <a:spcPts val="0"/>
              </a:spcAft>
              <a:buClr>
                <a:schemeClr val="dk1"/>
              </a:buClr>
              <a:buSzPct val="100000"/>
              <a:buChar char="•"/>
            </a:pPr>
            <a:r>
              <a:rPr b="1" lang="es" sz="2341">
                <a:latin typeface="Arial"/>
                <a:ea typeface="Arial"/>
                <a:cs typeface="Arial"/>
                <a:sym typeface="Arial"/>
              </a:rPr>
              <a:t>Hyperparameter Tuning</a:t>
            </a:r>
            <a:r>
              <a:rPr lang="es" sz="2341">
                <a:latin typeface="Arial"/>
                <a:ea typeface="Arial"/>
                <a:cs typeface="Arial"/>
                <a:sym typeface="Arial"/>
              </a:rPr>
              <a:t>: </a:t>
            </a:r>
            <a:endParaRPr sz="2341">
              <a:latin typeface="Arial"/>
              <a:ea typeface="Arial"/>
              <a:cs typeface="Arial"/>
              <a:sym typeface="Arial"/>
            </a:endParaRPr>
          </a:p>
          <a:p>
            <a:pPr indent="0" lvl="0" marL="635000" rtl="0" algn="l">
              <a:lnSpc>
                <a:spcPct val="115000"/>
              </a:lnSpc>
              <a:spcBef>
                <a:spcPts val="0"/>
              </a:spcBef>
              <a:spcAft>
                <a:spcPts val="0"/>
              </a:spcAft>
              <a:buNone/>
            </a:pPr>
            <a:r>
              <a:rPr lang="es" sz="1978"/>
              <a:t>- </a:t>
            </a:r>
            <a:r>
              <a:rPr lang="es" sz="1978">
                <a:latin typeface="Arial"/>
                <a:ea typeface="Arial"/>
                <a:cs typeface="Arial"/>
                <a:sym typeface="Arial"/>
              </a:rPr>
              <a:t>can be used to create interfaces for hyperparameter tuning.</a:t>
            </a:r>
            <a:endParaRPr sz="1978">
              <a:latin typeface="Arial"/>
              <a:ea typeface="Arial"/>
              <a:cs typeface="Arial"/>
              <a:sym typeface="Arial"/>
            </a:endParaRPr>
          </a:p>
          <a:p>
            <a:pPr indent="0" lvl="0" marL="177800" rtl="0" algn="l">
              <a:lnSpc>
                <a:spcPct val="115000"/>
              </a:lnSpc>
              <a:spcBef>
                <a:spcPts val="0"/>
              </a:spcBef>
              <a:spcAft>
                <a:spcPts val="0"/>
              </a:spcAft>
              <a:buNone/>
            </a:pPr>
            <a:r>
              <a:t/>
            </a:r>
            <a:endParaRPr sz="1658"/>
          </a:p>
          <a:p>
            <a:pPr indent="-167404" lvl="0" marL="177800" rtl="0" algn="l">
              <a:lnSpc>
                <a:spcPct val="115000"/>
              </a:lnSpc>
              <a:spcBef>
                <a:spcPts val="0"/>
              </a:spcBef>
              <a:spcAft>
                <a:spcPts val="0"/>
              </a:spcAft>
              <a:buClr>
                <a:schemeClr val="dk1"/>
              </a:buClr>
              <a:buSzPct val="75245"/>
              <a:buChar char="•"/>
            </a:pPr>
            <a:r>
              <a:rPr b="1" lang="es" sz="2203">
                <a:latin typeface="Arial"/>
                <a:ea typeface="Arial"/>
                <a:cs typeface="Arial"/>
                <a:sym typeface="Arial"/>
              </a:rPr>
              <a:t>Model Monitoring</a:t>
            </a:r>
            <a:r>
              <a:rPr lang="es" sz="1658">
                <a:latin typeface="Arial"/>
                <a:ea typeface="Arial"/>
                <a:cs typeface="Arial"/>
                <a:sym typeface="Arial"/>
              </a:rPr>
              <a:t>: </a:t>
            </a:r>
            <a:endParaRPr sz="1658"/>
          </a:p>
          <a:p>
            <a:pPr indent="0" lvl="0" marL="635000" rtl="0" algn="l">
              <a:lnSpc>
                <a:spcPct val="115000"/>
              </a:lnSpc>
              <a:spcBef>
                <a:spcPts val="0"/>
              </a:spcBef>
              <a:spcAft>
                <a:spcPts val="0"/>
              </a:spcAft>
              <a:buNone/>
            </a:pPr>
            <a:r>
              <a:rPr lang="es" sz="1978"/>
              <a:t>- </a:t>
            </a:r>
            <a:r>
              <a:rPr lang="es" sz="1978">
                <a:latin typeface="Arial"/>
                <a:ea typeface="Arial"/>
                <a:cs typeface="Arial"/>
                <a:sym typeface="Arial"/>
              </a:rPr>
              <a:t>can also be used for monitoring machine learning models in production</a:t>
            </a:r>
            <a:r>
              <a:rPr lang="es" sz="1978"/>
              <a:t> </a:t>
            </a:r>
            <a:endParaRPr sz="1978"/>
          </a:p>
          <a:p>
            <a:pPr indent="0" lvl="0" marL="635000" rtl="0" algn="l">
              <a:lnSpc>
                <a:spcPct val="115000"/>
              </a:lnSpc>
              <a:spcBef>
                <a:spcPts val="0"/>
              </a:spcBef>
              <a:spcAft>
                <a:spcPts val="0"/>
              </a:spcAft>
              <a:buNone/>
            </a:pPr>
            <a:r>
              <a:t/>
            </a:r>
            <a:endParaRPr sz="1978"/>
          </a:p>
          <a:p>
            <a:pPr indent="-189052" lvl="0" marL="177800" rtl="0" algn="l">
              <a:lnSpc>
                <a:spcPct val="115000"/>
              </a:lnSpc>
              <a:spcBef>
                <a:spcPts val="0"/>
              </a:spcBef>
              <a:spcAft>
                <a:spcPts val="0"/>
              </a:spcAft>
              <a:buClr>
                <a:schemeClr val="dk1"/>
              </a:buClr>
              <a:buSzPct val="100000"/>
              <a:buChar char="•"/>
            </a:pPr>
            <a:r>
              <a:rPr b="1" lang="es" sz="2203">
                <a:latin typeface="Arial"/>
                <a:ea typeface="Arial"/>
                <a:cs typeface="Arial"/>
                <a:sym typeface="Arial"/>
              </a:rPr>
              <a:t>Explainability and Interpretability</a:t>
            </a:r>
            <a:r>
              <a:rPr lang="es" sz="2203">
                <a:latin typeface="Arial"/>
                <a:ea typeface="Arial"/>
                <a:cs typeface="Arial"/>
                <a:sym typeface="Arial"/>
              </a:rPr>
              <a:t>: </a:t>
            </a:r>
            <a:endParaRPr sz="2203"/>
          </a:p>
          <a:p>
            <a:pPr indent="0" lvl="0" marL="635000" rtl="0" algn="l">
              <a:lnSpc>
                <a:spcPct val="115000"/>
              </a:lnSpc>
              <a:spcBef>
                <a:spcPts val="0"/>
              </a:spcBef>
              <a:spcAft>
                <a:spcPts val="0"/>
              </a:spcAft>
              <a:buNone/>
            </a:pPr>
            <a:r>
              <a:rPr lang="es" sz="2138"/>
              <a:t>- </a:t>
            </a:r>
            <a:r>
              <a:rPr lang="es" sz="2138">
                <a:latin typeface="Arial"/>
                <a:ea typeface="Arial"/>
                <a:cs typeface="Arial"/>
                <a:sym typeface="Arial"/>
              </a:rPr>
              <a:t>help in explaining machine learning models to stakeholders</a:t>
            </a:r>
            <a:endParaRPr sz="2138"/>
          </a:p>
          <a:p>
            <a:pPr indent="0" lvl="0" marL="635000" rtl="0" algn="l">
              <a:lnSpc>
                <a:spcPct val="115000"/>
              </a:lnSpc>
              <a:spcBef>
                <a:spcPts val="0"/>
              </a:spcBef>
              <a:spcAft>
                <a:spcPts val="0"/>
              </a:spcAft>
              <a:buNone/>
            </a:pPr>
            <a:r>
              <a:t/>
            </a:r>
            <a:endParaRPr sz="1978"/>
          </a:p>
          <a:p>
            <a:pPr indent="-192804" lvl="0" marL="177800" rtl="0" algn="l">
              <a:lnSpc>
                <a:spcPct val="115000"/>
              </a:lnSpc>
              <a:spcBef>
                <a:spcPts val="0"/>
              </a:spcBef>
              <a:spcAft>
                <a:spcPts val="0"/>
              </a:spcAft>
              <a:buClr>
                <a:schemeClr val="dk1"/>
              </a:buClr>
              <a:buSzPct val="100000"/>
              <a:buChar char="•"/>
            </a:pPr>
            <a:r>
              <a:rPr b="1" lang="es" sz="2298">
                <a:latin typeface="Arial"/>
                <a:ea typeface="Arial"/>
                <a:cs typeface="Arial"/>
                <a:sym typeface="Arial"/>
              </a:rPr>
              <a:t>Collaboration and Sharing</a:t>
            </a:r>
            <a:r>
              <a:rPr lang="es" sz="2298"/>
              <a:t>: </a:t>
            </a:r>
            <a:endParaRPr sz="2298"/>
          </a:p>
          <a:p>
            <a:pPr indent="0" lvl="0" marL="635000" rtl="0" algn="l">
              <a:lnSpc>
                <a:spcPct val="115000"/>
              </a:lnSpc>
              <a:spcBef>
                <a:spcPts val="0"/>
              </a:spcBef>
              <a:spcAft>
                <a:spcPts val="0"/>
              </a:spcAft>
              <a:buNone/>
            </a:pPr>
            <a:r>
              <a:rPr lang="es" sz="2596"/>
              <a:t>- </a:t>
            </a:r>
            <a:r>
              <a:rPr lang="es" sz="2116">
                <a:latin typeface="Arial"/>
                <a:ea typeface="Arial"/>
                <a:cs typeface="Arial"/>
                <a:sym typeface="Arial"/>
              </a:rPr>
              <a:t>easy to share machine learning projects with others</a:t>
            </a:r>
            <a:endParaRPr sz="2816"/>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Improvements</a:t>
            </a:r>
            <a:endParaRPr/>
          </a:p>
        </p:txBody>
      </p:sp>
      <p:sp>
        <p:nvSpPr>
          <p:cNvPr id="494" name="Google Shape;494;p45"/>
          <p:cNvSpPr txBox="1"/>
          <p:nvPr/>
        </p:nvSpPr>
        <p:spPr>
          <a:xfrm>
            <a:off x="152800" y="1447350"/>
            <a:ext cx="3201300" cy="2147100"/>
          </a:xfrm>
          <a:prstGeom prst="rect">
            <a:avLst/>
          </a:prstGeom>
          <a:noFill/>
          <a:ln>
            <a:noFill/>
          </a:ln>
        </p:spPr>
        <p:txBody>
          <a:bodyPr anchorCtr="0" anchor="t" bIns="34275" lIns="68575" spcFirstLastPara="1" rIns="68575" wrap="square" tIns="34275">
            <a:spAutoFit/>
          </a:bodyPr>
          <a:lstStyle/>
          <a:p>
            <a:pPr indent="-323850" lvl="0" marL="457200" marR="0" rtl="0" algn="l">
              <a:spcBef>
                <a:spcPts val="0"/>
              </a:spcBef>
              <a:spcAft>
                <a:spcPts val="0"/>
              </a:spcAft>
              <a:buClr>
                <a:schemeClr val="dk2"/>
              </a:buClr>
              <a:buSzPts val="1500"/>
              <a:buChar char="●"/>
            </a:pPr>
            <a:r>
              <a:rPr lang="es" sz="1500">
                <a:solidFill>
                  <a:schemeClr val="dk2"/>
                </a:solidFill>
              </a:rPr>
              <a:t>This workflow illustrate the logic of our code and its modularization</a:t>
            </a:r>
            <a:endParaRPr sz="1500">
              <a:solidFill>
                <a:schemeClr val="dk2"/>
              </a:solidFill>
            </a:endParaRPr>
          </a:p>
          <a:p>
            <a:pPr indent="0" lvl="0" marL="457200" marR="0" rtl="0" algn="l">
              <a:spcBef>
                <a:spcPts val="0"/>
              </a:spcBef>
              <a:spcAft>
                <a:spcPts val="0"/>
              </a:spcAft>
              <a:buNone/>
            </a:pPr>
            <a:r>
              <a:t/>
            </a:r>
            <a:endParaRPr sz="1500">
              <a:solidFill>
                <a:schemeClr val="dk2"/>
              </a:solidFill>
            </a:endParaRPr>
          </a:p>
          <a:p>
            <a:pPr indent="-323850" lvl="0" marL="457200" marR="0" rtl="0" algn="l">
              <a:spcBef>
                <a:spcPts val="0"/>
              </a:spcBef>
              <a:spcAft>
                <a:spcPts val="0"/>
              </a:spcAft>
              <a:buClr>
                <a:schemeClr val="dk2"/>
              </a:buClr>
              <a:buSzPts val="1500"/>
              <a:buChar char="●"/>
            </a:pPr>
            <a:r>
              <a:rPr lang="es" sz="1500">
                <a:solidFill>
                  <a:schemeClr val="dk2"/>
                </a:solidFill>
              </a:rPr>
              <a:t>The code’s main function calls other functions such as data cleaning, data understanding, model building and metrics display. </a:t>
            </a:r>
            <a:endParaRPr sz="1200">
              <a:solidFill>
                <a:schemeClr val="dk2"/>
              </a:solidFill>
            </a:endParaRPr>
          </a:p>
        </p:txBody>
      </p:sp>
      <p:sp>
        <p:nvSpPr>
          <p:cNvPr id="495" name="Google Shape;495;p45"/>
          <p:cNvSpPr/>
          <p:nvPr/>
        </p:nvSpPr>
        <p:spPr>
          <a:xfrm>
            <a:off x="3544740" y="4519421"/>
            <a:ext cx="1266000" cy="2955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900">
                <a:solidFill>
                  <a:schemeClr val="lt1"/>
                </a:solidFill>
                <a:latin typeface="Arial"/>
                <a:ea typeface="Arial"/>
                <a:cs typeface="Arial"/>
                <a:sym typeface="Arial"/>
              </a:rPr>
              <a:t>D</a:t>
            </a:r>
            <a:r>
              <a:rPr lang="es" sz="900">
                <a:solidFill>
                  <a:schemeClr val="lt1"/>
                </a:solidFill>
              </a:rPr>
              <a:t>ataUnderstanding</a:t>
            </a:r>
            <a:r>
              <a:rPr lang="es" sz="900">
                <a:solidFill>
                  <a:schemeClr val="lt1"/>
                </a:solidFill>
                <a:latin typeface="Arial"/>
                <a:ea typeface="Arial"/>
                <a:cs typeface="Arial"/>
                <a:sym typeface="Arial"/>
              </a:rPr>
              <a:t>()</a:t>
            </a:r>
            <a:endParaRPr sz="600"/>
          </a:p>
        </p:txBody>
      </p:sp>
      <p:sp>
        <p:nvSpPr>
          <p:cNvPr id="496" name="Google Shape;496;p45"/>
          <p:cNvSpPr/>
          <p:nvPr/>
        </p:nvSpPr>
        <p:spPr>
          <a:xfrm>
            <a:off x="2077650" y="4519426"/>
            <a:ext cx="901800" cy="2955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900">
                <a:solidFill>
                  <a:schemeClr val="lt1"/>
                </a:solidFill>
              </a:rPr>
              <a:t>Graphs</a:t>
            </a:r>
            <a:endParaRPr sz="600"/>
          </a:p>
        </p:txBody>
      </p:sp>
      <p:sp>
        <p:nvSpPr>
          <p:cNvPr id="497" name="Google Shape;497;p45"/>
          <p:cNvSpPr/>
          <p:nvPr/>
        </p:nvSpPr>
        <p:spPr>
          <a:xfrm>
            <a:off x="5525724" y="2519161"/>
            <a:ext cx="1106100" cy="5082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900">
                <a:solidFill>
                  <a:schemeClr val="lt1"/>
                </a:solidFill>
              </a:rPr>
              <a:t>train_models()</a:t>
            </a:r>
            <a:endParaRPr sz="600"/>
          </a:p>
        </p:txBody>
      </p:sp>
      <p:sp>
        <p:nvSpPr>
          <p:cNvPr id="498" name="Google Shape;498;p45"/>
          <p:cNvSpPr/>
          <p:nvPr/>
        </p:nvSpPr>
        <p:spPr>
          <a:xfrm>
            <a:off x="7675355" y="2595353"/>
            <a:ext cx="1106100" cy="5082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900">
                <a:solidFill>
                  <a:schemeClr val="lt1"/>
                </a:solidFill>
              </a:rPr>
              <a:t>Dashboard</a:t>
            </a:r>
            <a:endParaRPr sz="600"/>
          </a:p>
        </p:txBody>
      </p:sp>
      <p:sp>
        <p:nvSpPr>
          <p:cNvPr id="499" name="Google Shape;499;p45"/>
          <p:cNvSpPr/>
          <p:nvPr/>
        </p:nvSpPr>
        <p:spPr>
          <a:xfrm>
            <a:off x="5487271" y="1346770"/>
            <a:ext cx="1106100" cy="5082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1100">
                <a:solidFill>
                  <a:schemeClr val="lt1"/>
                </a:solidFill>
                <a:latin typeface="Arial"/>
                <a:ea typeface="Arial"/>
                <a:cs typeface="Arial"/>
                <a:sym typeface="Arial"/>
              </a:rPr>
              <a:t> MAIN</a:t>
            </a:r>
            <a:endParaRPr sz="800"/>
          </a:p>
        </p:txBody>
      </p:sp>
      <p:sp>
        <p:nvSpPr>
          <p:cNvPr id="500" name="Google Shape;500;p45"/>
          <p:cNvSpPr/>
          <p:nvPr/>
        </p:nvSpPr>
        <p:spPr>
          <a:xfrm>
            <a:off x="3478775" y="2591300"/>
            <a:ext cx="1385400" cy="3639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900">
                <a:solidFill>
                  <a:schemeClr val="lt1"/>
                </a:solidFill>
              </a:rPr>
              <a:t>load_and_filterdata()</a:t>
            </a:r>
            <a:endParaRPr sz="600"/>
          </a:p>
        </p:txBody>
      </p:sp>
      <p:sp>
        <p:nvSpPr>
          <p:cNvPr id="501" name="Google Shape;501;p45"/>
          <p:cNvSpPr/>
          <p:nvPr/>
        </p:nvSpPr>
        <p:spPr>
          <a:xfrm>
            <a:off x="3605517" y="3354624"/>
            <a:ext cx="1144200" cy="3639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900">
                <a:solidFill>
                  <a:schemeClr val="lt1"/>
                </a:solidFill>
              </a:rPr>
              <a:t>clean_data()</a:t>
            </a:r>
            <a:endParaRPr sz="600"/>
          </a:p>
        </p:txBody>
      </p:sp>
      <p:sp>
        <p:nvSpPr>
          <p:cNvPr id="502" name="Google Shape;502;p45"/>
          <p:cNvSpPr/>
          <p:nvPr/>
        </p:nvSpPr>
        <p:spPr>
          <a:xfrm>
            <a:off x="3605517" y="3937010"/>
            <a:ext cx="1144200" cy="3639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900">
                <a:solidFill>
                  <a:schemeClr val="lt1"/>
                </a:solidFill>
              </a:rPr>
              <a:t>create_features()</a:t>
            </a:r>
            <a:endParaRPr sz="600"/>
          </a:p>
        </p:txBody>
      </p:sp>
      <p:cxnSp>
        <p:nvCxnSpPr>
          <p:cNvPr id="503" name="Google Shape;503;p45"/>
          <p:cNvCxnSpPr>
            <a:stCxn id="495" idx="1"/>
            <a:endCxn id="496" idx="3"/>
          </p:cNvCxnSpPr>
          <p:nvPr/>
        </p:nvCxnSpPr>
        <p:spPr>
          <a:xfrm rot="10800000">
            <a:off x="2979540" y="4667171"/>
            <a:ext cx="5652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04" name="Google Shape;504;p45"/>
          <p:cNvCxnSpPr>
            <a:stCxn id="495" idx="3"/>
            <a:endCxn id="497" idx="1"/>
          </p:cNvCxnSpPr>
          <p:nvPr/>
        </p:nvCxnSpPr>
        <p:spPr>
          <a:xfrm flipH="1" rot="10800000">
            <a:off x="4810740" y="2773271"/>
            <a:ext cx="714900" cy="1893900"/>
          </a:xfrm>
          <a:prstGeom prst="bentConnector3">
            <a:avLst>
              <a:gd fmla="val 50006" name="adj1"/>
            </a:avLst>
          </a:prstGeom>
          <a:noFill/>
          <a:ln cap="flat" cmpd="sng" w="19050">
            <a:solidFill>
              <a:schemeClr val="accent1"/>
            </a:solidFill>
            <a:prstDash val="solid"/>
            <a:miter lim="8000"/>
            <a:headEnd len="sm" w="sm" type="none"/>
            <a:tailEnd len="med" w="med" type="triangle"/>
          </a:ln>
        </p:spPr>
      </p:cxnSp>
      <p:sp>
        <p:nvSpPr>
          <p:cNvPr id="505" name="Google Shape;505;p45"/>
          <p:cNvSpPr/>
          <p:nvPr/>
        </p:nvSpPr>
        <p:spPr>
          <a:xfrm>
            <a:off x="5525725" y="3462926"/>
            <a:ext cx="1106100" cy="3639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900">
                <a:solidFill>
                  <a:schemeClr val="lt1"/>
                </a:solidFill>
              </a:rPr>
              <a:t>ml_models</a:t>
            </a:r>
            <a:endParaRPr sz="600"/>
          </a:p>
        </p:txBody>
      </p:sp>
      <p:cxnSp>
        <p:nvCxnSpPr>
          <p:cNvPr id="506" name="Google Shape;506;p45"/>
          <p:cNvCxnSpPr>
            <a:stCxn id="497" idx="2"/>
            <a:endCxn id="505" idx="0"/>
          </p:cNvCxnSpPr>
          <p:nvPr/>
        </p:nvCxnSpPr>
        <p:spPr>
          <a:xfrm>
            <a:off x="6078774" y="3027361"/>
            <a:ext cx="0" cy="4356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07" name="Google Shape;507;p45"/>
          <p:cNvCxnSpPr>
            <a:stCxn id="499" idx="2"/>
            <a:endCxn id="498" idx="0"/>
          </p:cNvCxnSpPr>
          <p:nvPr/>
        </p:nvCxnSpPr>
        <p:spPr>
          <a:xfrm flipH="1" rot="-5400000">
            <a:off x="6764221" y="1131070"/>
            <a:ext cx="740400" cy="2188200"/>
          </a:xfrm>
          <a:prstGeom prst="bentConnector3">
            <a:avLst>
              <a:gd fmla="val 49999" name="adj1"/>
            </a:avLst>
          </a:prstGeom>
          <a:noFill/>
          <a:ln cap="flat" cmpd="sng" w="19050">
            <a:solidFill>
              <a:schemeClr val="accent1"/>
            </a:solidFill>
            <a:prstDash val="solid"/>
            <a:miter lim="8000"/>
            <a:headEnd len="sm" w="sm" type="none"/>
            <a:tailEnd len="med" w="med" type="triangle"/>
          </a:ln>
        </p:spPr>
      </p:cxnSp>
      <p:cxnSp>
        <p:nvCxnSpPr>
          <p:cNvPr id="508" name="Google Shape;508;p45"/>
          <p:cNvCxnSpPr>
            <a:stCxn id="500" idx="0"/>
            <a:endCxn id="499" idx="2"/>
          </p:cNvCxnSpPr>
          <p:nvPr/>
        </p:nvCxnSpPr>
        <p:spPr>
          <a:xfrm rot="-5400000">
            <a:off x="4737725" y="1288850"/>
            <a:ext cx="736200" cy="1868700"/>
          </a:xfrm>
          <a:prstGeom prst="bentConnector3">
            <a:avLst>
              <a:gd fmla="val 50009" name="adj1"/>
            </a:avLst>
          </a:prstGeom>
          <a:noFill/>
          <a:ln cap="flat" cmpd="sng" w="19050">
            <a:solidFill>
              <a:schemeClr val="accent1"/>
            </a:solidFill>
            <a:prstDash val="solid"/>
            <a:miter lim="8000"/>
            <a:headEnd len="sm" w="sm" type="none"/>
            <a:tailEnd len="med" w="med" type="triangle"/>
          </a:ln>
        </p:spPr>
      </p:cxnSp>
      <p:cxnSp>
        <p:nvCxnSpPr>
          <p:cNvPr id="509" name="Google Shape;509;p45"/>
          <p:cNvCxnSpPr>
            <a:stCxn id="500" idx="2"/>
            <a:endCxn id="501" idx="0"/>
          </p:cNvCxnSpPr>
          <p:nvPr/>
        </p:nvCxnSpPr>
        <p:spPr>
          <a:xfrm>
            <a:off x="4171475" y="2955200"/>
            <a:ext cx="6000" cy="399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10" name="Google Shape;510;p45"/>
          <p:cNvCxnSpPr>
            <a:stCxn id="502" idx="2"/>
            <a:endCxn id="495" idx="0"/>
          </p:cNvCxnSpPr>
          <p:nvPr/>
        </p:nvCxnSpPr>
        <p:spPr>
          <a:xfrm>
            <a:off x="4177617" y="4300910"/>
            <a:ext cx="0" cy="218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11" name="Google Shape;511;p45"/>
          <p:cNvCxnSpPr>
            <a:stCxn id="501" idx="2"/>
            <a:endCxn id="502" idx="0"/>
          </p:cNvCxnSpPr>
          <p:nvPr/>
        </p:nvCxnSpPr>
        <p:spPr>
          <a:xfrm>
            <a:off x="4177617" y="3718524"/>
            <a:ext cx="0" cy="218400"/>
          </a:xfrm>
          <a:prstGeom prst="straightConnector1">
            <a:avLst/>
          </a:prstGeom>
          <a:noFill/>
          <a:ln cap="flat" cmpd="sng" w="19050">
            <a:solidFill>
              <a:schemeClr val="accent1"/>
            </a:solidFill>
            <a:prstDash val="solid"/>
            <a:miter lim="800000"/>
            <a:headEnd len="sm" w="sm" type="none"/>
            <a:tailEnd len="med" w="med" type="triangle"/>
          </a:ln>
        </p:spPr>
      </p:cxnSp>
      <p:sp>
        <p:nvSpPr>
          <p:cNvPr id="512" name="Google Shape;512;p45"/>
          <p:cNvSpPr/>
          <p:nvPr/>
        </p:nvSpPr>
        <p:spPr>
          <a:xfrm>
            <a:off x="5376050" y="4238900"/>
            <a:ext cx="1385400" cy="508200"/>
          </a:xfrm>
          <a:prstGeom prst="roundRect">
            <a:avLst>
              <a:gd fmla="val 16667" name="adj"/>
            </a:avLst>
          </a:prstGeom>
          <a:solidFill>
            <a:srgbClr val="4A86E8"/>
          </a:solidFill>
          <a:ln cap="flat" cmpd="sng" w="19050">
            <a:solidFill>
              <a:srgbClr val="0642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900">
                <a:solidFill>
                  <a:schemeClr val="lt1"/>
                </a:solidFill>
              </a:rPr>
              <a:t>display_classification_metrics()</a:t>
            </a:r>
            <a:endParaRPr sz="600"/>
          </a:p>
        </p:txBody>
      </p:sp>
      <p:cxnSp>
        <p:nvCxnSpPr>
          <p:cNvPr id="513" name="Google Shape;513;p45"/>
          <p:cNvCxnSpPr>
            <a:stCxn id="505" idx="2"/>
            <a:endCxn id="512" idx="0"/>
          </p:cNvCxnSpPr>
          <p:nvPr/>
        </p:nvCxnSpPr>
        <p:spPr>
          <a:xfrm flipH="1">
            <a:off x="6068875" y="3826826"/>
            <a:ext cx="9900" cy="4122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6"/>
          <p:cNvSpPr txBox="1"/>
          <p:nvPr>
            <p:ph type="title"/>
          </p:nvPr>
        </p:nvSpPr>
        <p:spPr>
          <a:xfrm>
            <a:off x="1303800" y="1171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Dashboard</a:t>
            </a:r>
            <a:endParaRPr/>
          </a:p>
        </p:txBody>
      </p:sp>
      <p:sp>
        <p:nvSpPr>
          <p:cNvPr id="519" name="Google Shape;519;p46"/>
          <p:cNvSpPr txBox="1"/>
          <p:nvPr>
            <p:ph idx="1" type="body"/>
          </p:nvPr>
        </p:nvSpPr>
        <p:spPr>
          <a:xfrm>
            <a:off x="986275" y="4714800"/>
            <a:ext cx="7030500" cy="42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https://cryptocurrency-price-prediction-whrfmwvuvjhakbdqusrzet.streamlit.app/</a:t>
            </a:r>
            <a:endParaRPr/>
          </a:p>
        </p:txBody>
      </p:sp>
      <p:pic>
        <p:nvPicPr>
          <p:cNvPr id="520" name="Google Shape;520;p46" title="2024-04-12-17-21-54.mp4">
            <a:hlinkClick r:id="rId3"/>
          </p:cNvPr>
          <p:cNvPicPr preferRelativeResize="0"/>
          <p:nvPr/>
        </p:nvPicPr>
        <p:blipFill>
          <a:blip r:embed="rId4">
            <a:alphaModFix/>
          </a:blip>
          <a:stretch>
            <a:fillRect/>
          </a:stretch>
        </p:blipFill>
        <p:spPr>
          <a:xfrm>
            <a:off x="2380613" y="742925"/>
            <a:ext cx="4876878" cy="3657650"/>
          </a:xfrm>
          <a:prstGeom prst="rect">
            <a:avLst/>
          </a:prstGeom>
          <a:noFill/>
          <a:ln>
            <a:noFill/>
          </a:ln>
        </p:spPr>
      </p:pic>
      <p:pic>
        <p:nvPicPr>
          <p:cNvPr id="521" name="Google Shape;521;p46"/>
          <p:cNvPicPr preferRelativeResize="0"/>
          <p:nvPr/>
        </p:nvPicPr>
        <p:blipFill>
          <a:blip r:embed="rId5">
            <a:alphaModFix/>
          </a:blip>
          <a:stretch>
            <a:fillRect/>
          </a:stretch>
        </p:blipFill>
        <p:spPr>
          <a:xfrm>
            <a:off x="609202" y="742925"/>
            <a:ext cx="8419686" cy="4341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Name of the crypto??</a:t>
            </a:r>
            <a:endParaRPr/>
          </a:p>
        </p:txBody>
      </p:sp>
      <p:pic>
        <p:nvPicPr>
          <p:cNvPr id="365" name="Google Shape;365;p27"/>
          <p:cNvPicPr preferRelativeResize="0"/>
          <p:nvPr/>
        </p:nvPicPr>
        <p:blipFill>
          <a:blip r:embed="rId3">
            <a:alphaModFix/>
          </a:blip>
          <a:stretch>
            <a:fillRect/>
          </a:stretch>
        </p:blipFill>
        <p:spPr>
          <a:xfrm>
            <a:off x="1395025" y="1427825"/>
            <a:ext cx="4861238" cy="324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Trumph coin</a:t>
            </a:r>
            <a:endParaRPr/>
          </a:p>
        </p:txBody>
      </p:sp>
      <p:pic>
        <p:nvPicPr>
          <p:cNvPr id="371" name="Google Shape;371;p28"/>
          <p:cNvPicPr preferRelativeResize="0"/>
          <p:nvPr/>
        </p:nvPicPr>
        <p:blipFill>
          <a:blip r:embed="rId3">
            <a:alphaModFix/>
          </a:blip>
          <a:stretch>
            <a:fillRect/>
          </a:stretch>
        </p:blipFill>
        <p:spPr>
          <a:xfrm>
            <a:off x="1303800" y="1805325"/>
            <a:ext cx="4867275" cy="2476500"/>
          </a:xfrm>
          <a:prstGeom prst="rect">
            <a:avLst/>
          </a:prstGeom>
          <a:noFill/>
          <a:ln>
            <a:noFill/>
          </a:ln>
        </p:spPr>
      </p:pic>
      <p:pic>
        <p:nvPicPr>
          <p:cNvPr id="372" name="Google Shape;372;p28"/>
          <p:cNvPicPr preferRelativeResize="0"/>
          <p:nvPr/>
        </p:nvPicPr>
        <p:blipFill>
          <a:blip r:embed="rId4">
            <a:alphaModFix/>
          </a:blip>
          <a:stretch>
            <a:fillRect/>
          </a:stretch>
        </p:blipFill>
        <p:spPr>
          <a:xfrm>
            <a:off x="833675" y="1475499"/>
            <a:ext cx="8088200" cy="3313250"/>
          </a:xfrm>
          <a:prstGeom prst="rect">
            <a:avLst/>
          </a:prstGeom>
          <a:noFill/>
          <a:ln>
            <a:noFill/>
          </a:ln>
        </p:spPr>
      </p:pic>
      <p:pic>
        <p:nvPicPr>
          <p:cNvPr id="373" name="Google Shape;373;p28"/>
          <p:cNvPicPr preferRelativeResize="0"/>
          <p:nvPr/>
        </p:nvPicPr>
        <p:blipFill>
          <a:blip r:embed="rId5">
            <a:alphaModFix/>
          </a:blip>
          <a:stretch>
            <a:fillRect/>
          </a:stretch>
        </p:blipFill>
        <p:spPr>
          <a:xfrm>
            <a:off x="6593200" y="180374"/>
            <a:ext cx="1526276" cy="1526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400" fill="hold"/>
                                        <p:tgtEl>
                                          <p:spTgt spid="373"/>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 can make you rich</a:t>
            </a:r>
            <a:endParaRPr/>
          </a:p>
        </p:txBody>
      </p:sp>
      <p:pic>
        <p:nvPicPr>
          <p:cNvPr id="379" name="Google Shape;379;p29"/>
          <p:cNvPicPr preferRelativeResize="0"/>
          <p:nvPr/>
        </p:nvPicPr>
        <p:blipFill rotWithShape="1">
          <a:blip r:embed="rId3">
            <a:alphaModFix/>
          </a:blip>
          <a:srcRect b="9943" l="0" r="0" t="9476"/>
          <a:stretch/>
        </p:blipFill>
        <p:spPr>
          <a:xfrm>
            <a:off x="1303800" y="1665012"/>
            <a:ext cx="5016900" cy="3034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0"/>
          <p:cNvSpPr txBox="1"/>
          <p:nvPr/>
        </p:nvSpPr>
        <p:spPr>
          <a:xfrm>
            <a:off x="470650" y="2521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s" sz="1800">
                <a:solidFill>
                  <a:schemeClr val="dk1"/>
                </a:solidFill>
              </a:rPr>
              <a:t>Timeline</a:t>
            </a:r>
            <a:endParaRPr/>
          </a:p>
        </p:txBody>
      </p:sp>
      <p:pic>
        <p:nvPicPr>
          <p:cNvPr id="385" name="Google Shape;385;p30"/>
          <p:cNvPicPr preferRelativeResize="0"/>
          <p:nvPr/>
        </p:nvPicPr>
        <p:blipFill>
          <a:blip r:embed="rId3">
            <a:alphaModFix/>
          </a:blip>
          <a:stretch>
            <a:fillRect/>
          </a:stretch>
        </p:blipFill>
        <p:spPr>
          <a:xfrm>
            <a:off x="152400" y="1487525"/>
            <a:ext cx="8839199" cy="256682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1"/>
          <p:cNvSpPr txBox="1"/>
          <p:nvPr/>
        </p:nvSpPr>
        <p:spPr>
          <a:xfrm>
            <a:off x="1280950" y="7335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800">
                <a:latin typeface="Maven Pro"/>
                <a:ea typeface="Maven Pro"/>
                <a:cs typeface="Maven Pro"/>
                <a:sym typeface="Maven Pro"/>
              </a:rPr>
              <a:t>Recap</a:t>
            </a:r>
            <a:endParaRPr>
              <a:latin typeface="Maven Pro"/>
              <a:ea typeface="Maven Pro"/>
              <a:cs typeface="Maven Pro"/>
              <a:sym typeface="Maven Pro"/>
            </a:endParaRPr>
          </a:p>
        </p:txBody>
      </p:sp>
      <p:sp>
        <p:nvSpPr>
          <p:cNvPr id="391" name="Google Shape;391;p31"/>
          <p:cNvSpPr txBox="1"/>
          <p:nvPr/>
        </p:nvSpPr>
        <p:spPr>
          <a:xfrm>
            <a:off x="480900" y="1117200"/>
            <a:ext cx="8182200" cy="4026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300">
              <a:solidFill>
                <a:srgbClr val="C0791B"/>
              </a:solidFill>
              <a:latin typeface="Nunito"/>
              <a:ea typeface="Nunito"/>
              <a:cs typeface="Nunito"/>
              <a:sym typeface="Nunito"/>
            </a:endParaRPr>
          </a:p>
          <a:p>
            <a:pPr indent="0" lvl="0" marL="0" rtl="0" algn="l">
              <a:lnSpc>
                <a:spcPct val="115000"/>
              </a:lnSpc>
              <a:spcBef>
                <a:spcPts val="1200"/>
              </a:spcBef>
              <a:spcAft>
                <a:spcPts val="0"/>
              </a:spcAft>
              <a:buNone/>
            </a:pPr>
            <a:r>
              <a:rPr lang="es" sz="1800">
                <a:solidFill>
                  <a:srgbClr val="595959"/>
                </a:solidFill>
              </a:rPr>
              <a:t>P</a:t>
            </a:r>
            <a:r>
              <a:rPr lang="es" sz="1800">
                <a:solidFill>
                  <a:srgbClr val="595959"/>
                </a:solidFill>
              </a:rPr>
              <a:t>urpose : Predict Litecoin closing price change</a:t>
            </a:r>
            <a:endParaRPr sz="1800">
              <a:solidFill>
                <a:srgbClr val="595959"/>
              </a:solidFill>
            </a:endParaRPr>
          </a:p>
          <a:p>
            <a:pPr indent="0" lvl="0" marL="0" rtl="0" algn="l">
              <a:lnSpc>
                <a:spcPct val="115000"/>
              </a:lnSpc>
              <a:spcBef>
                <a:spcPts val="1200"/>
              </a:spcBef>
              <a:spcAft>
                <a:spcPts val="0"/>
              </a:spcAft>
              <a:buNone/>
            </a:pPr>
            <a:r>
              <a:rPr lang="es" sz="1800">
                <a:solidFill>
                  <a:srgbClr val="595959"/>
                </a:solidFill>
              </a:rPr>
              <a:t>Visualizations and exploratory analysis to understand data</a:t>
            </a:r>
            <a:endParaRPr sz="1800">
              <a:solidFill>
                <a:srgbClr val="595959"/>
              </a:solidFill>
            </a:endParaRPr>
          </a:p>
          <a:p>
            <a:pPr indent="0" lvl="0" marL="0" rtl="0" algn="l">
              <a:lnSpc>
                <a:spcPct val="115000"/>
              </a:lnSpc>
              <a:spcBef>
                <a:spcPts val="1200"/>
              </a:spcBef>
              <a:spcAft>
                <a:spcPts val="0"/>
              </a:spcAft>
              <a:buNone/>
            </a:pPr>
            <a:r>
              <a:rPr lang="es" sz="1800">
                <a:solidFill>
                  <a:srgbClr val="595959"/>
                </a:solidFill>
              </a:rPr>
              <a:t>Logistic regression and XGBClassifier to model data</a:t>
            </a:r>
            <a:endParaRPr sz="1800">
              <a:solidFill>
                <a:srgbClr val="595959"/>
              </a:solidFill>
            </a:endParaRPr>
          </a:p>
          <a:p>
            <a:pPr indent="0" lvl="0" marL="0" rtl="0" algn="l">
              <a:lnSpc>
                <a:spcPct val="115000"/>
              </a:lnSpc>
              <a:spcBef>
                <a:spcPts val="1200"/>
              </a:spcBef>
              <a:spcAft>
                <a:spcPts val="1200"/>
              </a:spcAft>
              <a:buNone/>
            </a:pPr>
            <a:r>
              <a:rPr lang="es" sz="1800">
                <a:solidFill>
                  <a:srgbClr val="595959"/>
                </a:solidFill>
              </a:rPr>
              <a:t>Evaluation of model predictions</a:t>
            </a:r>
            <a:endParaRPr sz="1800">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Improvements</a:t>
            </a:r>
            <a:endParaRPr/>
          </a:p>
        </p:txBody>
      </p:sp>
      <p:sp>
        <p:nvSpPr>
          <p:cNvPr id="397" name="Google Shape;397;p32"/>
          <p:cNvSpPr txBox="1"/>
          <p:nvPr>
            <p:ph idx="1" type="body"/>
          </p:nvPr>
        </p:nvSpPr>
        <p:spPr>
          <a:xfrm>
            <a:off x="1303800" y="1399000"/>
            <a:ext cx="6832800" cy="1468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sz="1800">
                <a:solidFill>
                  <a:srgbClr val="595959"/>
                </a:solidFill>
                <a:latin typeface="Arial"/>
                <a:ea typeface="Arial"/>
                <a:cs typeface="Arial"/>
                <a:sym typeface="Arial"/>
              </a:rPr>
              <a:t>Linear interpolation to impute data for missing dates </a:t>
            </a:r>
            <a:endParaRPr sz="1800">
              <a:solidFill>
                <a:srgbClr val="595959"/>
              </a:solidFill>
              <a:latin typeface="Arial"/>
              <a:ea typeface="Arial"/>
              <a:cs typeface="Arial"/>
              <a:sym typeface="Arial"/>
            </a:endParaRPr>
          </a:p>
          <a:p>
            <a:pPr indent="-307340" lvl="0" marL="457200" rtl="0" algn="l">
              <a:spcBef>
                <a:spcPts val="1200"/>
              </a:spcBef>
              <a:spcAft>
                <a:spcPts val="0"/>
              </a:spcAft>
              <a:buClr>
                <a:srgbClr val="0D0D0D"/>
              </a:buClr>
              <a:buSzPct val="100000"/>
              <a:buFont typeface="Arial"/>
              <a:buChar char="●"/>
            </a:pPr>
            <a:r>
              <a:rPr lang="es" sz="1600">
                <a:solidFill>
                  <a:srgbClr val="0D0D0D"/>
                </a:solidFill>
                <a:latin typeface="Arial"/>
                <a:ea typeface="Arial"/>
                <a:cs typeface="Arial"/>
                <a:sym typeface="Arial"/>
              </a:rPr>
              <a:t>usual df.describe() , df.isnull()</a:t>
            </a:r>
            <a:endParaRPr sz="1600">
              <a:solidFill>
                <a:srgbClr val="0D0D0D"/>
              </a:solidFill>
              <a:latin typeface="Arial"/>
              <a:ea typeface="Arial"/>
              <a:cs typeface="Arial"/>
              <a:sym typeface="Arial"/>
            </a:endParaRPr>
          </a:p>
          <a:p>
            <a:pPr indent="-307340" lvl="0" marL="457200" rtl="0" algn="l">
              <a:spcBef>
                <a:spcPts val="0"/>
              </a:spcBef>
              <a:spcAft>
                <a:spcPts val="0"/>
              </a:spcAft>
              <a:buClr>
                <a:srgbClr val="0D0D0D"/>
              </a:buClr>
              <a:buSzPct val="100000"/>
              <a:buFont typeface="Arial"/>
              <a:buChar char="●"/>
            </a:pPr>
            <a:r>
              <a:rPr lang="es" sz="1600">
                <a:solidFill>
                  <a:srgbClr val="0D0D0D"/>
                </a:solidFill>
                <a:latin typeface="Arial"/>
                <a:ea typeface="Arial"/>
                <a:cs typeface="Arial"/>
                <a:sym typeface="Arial"/>
              </a:rPr>
              <a:t>no missing or null values in the instance of the open, close, high and low prices. </a:t>
            </a:r>
            <a:endParaRPr sz="1600">
              <a:solidFill>
                <a:srgbClr val="0D0D0D"/>
              </a:solidFill>
              <a:latin typeface="Arial"/>
              <a:ea typeface="Arial"/>
              <a:cs typeface="Arial"/>
              <a:sym typeface="Arial"/>
            </a:endParaRPr>
          </a:p>
          <a:p>
            <a:pPr indent="-307340" lvl="0" marL="457200" rtl="0" algn="l">
              <a:spcBef>
                <a:spcPts val="0"/>
              </a:spcBef>
              <a:spcAft>
                <a:spcPts val="0"/>
              </a:spcAft>
              <a:buClr>
                <a:srgbClr val="0D0D0D"/>
              </a:buClr>
              <a:buSzPct val="100000"/>
              <a:buFont typeface="Arial"/>
              <a:buChar char="●"/>
            </a:pPr>
            <a:r>
              <a:rPr lang="es" sz="1600">
                <a:solidFill>
                  <a:srgbClr val="0D0D0D"/>
                </a:solidFill>
                <a:latin typeface="Arial"/>
                <a:ea typeface="Arial"/>
                <a:cs typeface="Arial"/>
                <a:sym typeface="Arial"/>
              </a:rPr>
              <a:t>missing rows in the instance of date</a:t>
            </a:r>
            <a:endParaRPr sz="1600">
              <a:solidFill>
                <a:srgbClr val="0D0D0D"/>
              </a:solidFill>
              <a:latin typeface="Arial"/>
              <a:ea typeface="Arial"/>
              <a:cs typeface="Arial"/>
              <a:sym typeface="Arial"/>
            </a:endParaRPr>
          </a:p>
          <a:p>
            <a:pPr indent="0" lvl="0" marL="0" rtl="0" algn="l">
              <a:spcBef>
                <a:spcPts val="1200"/>
              </a:spcBef>
              <a:spcAft>
                <a:spcPts val="1200"/>
              </a:spcAft>
              <a:buNone/>
            </a:pPr>
            <a:r>
              <a:t/>
            </a:r>
            <a:endParaRPr sz="1800">
              <a:solidFill>
                <a:srgbClr val="595959"/>
              </a:solidFill>
              <a:latin typeface="Arial"/>
              <a:ea typeface="Arial"/>
              <a:cs typeface="Arial"/>
              <a:sym typeface="Arial"/>
            </a:endParaRPr>
          </a:p>
        </p:txBody>
      </p:sp>
      <p:pic>
        <p:nvPicPr>
          <p:cNvPr id="398" name="Google Shape;398;p32"/>
          <p:cNvPicPr preferRelativeResize="0"/>
          <p:nvPr/>
        </p:nvPicPr>
        <p:blipFill>
          <a:blip r:embed="rId3">
            <a:alphaModFix/>
          </a:blip>
          <a:stretch>
            <a:fillRect/>
          </a:stretch>
        </p:blipFill>
        <p:spPr>
          <a:xfrm>
            <a:off x="1303800" y="2571750"/>
            <a:ext cx="5018699" cy="2257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s">
                <a:solidFill>
                  <a:srgbClr val="000000"/>
                </a:solidFill>
                <a:latin typeface="Arial"/>
                <a:ea typeface="Arial"/>
                <a:cs typeface="Arial"/>
                <a:sym typeface="Arial"/>
              </a:rPr>
              <a:t>Improvements</a:t>
            </a:r>
            <a:endParaRPr/>
          </a:p>
        </p:txBody>
      </p:sp>
      <p:sp>
        <p:nvSpPr>
          <p:cNvPr id="404" name="Google Shape;404;p33"/>
          <p:cNvSpPr txBox="1"/>
          <p:nvPr>
            <p:ph idx="1" type="body"/>
          </p:nvPr>
        </p:nvSpPr>
        <p:spPr>
          <a:xfrm>
            <a:off x="1303800" y="1399000"/>
            <a:ext cx="6832800" cy="1468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800">
                <a:solidFill>
                  <a:srgbClr val="595959"/>
                </a:solidFill>
                <a:latin typeface="Arial"/>
                <a:ea typeface="Arial"/>
                <a:cs typeface="Arial"/>
                <a:sym typeface="Arial"/>
              </a:rPr>
              <a:t>Linear interpolation to impute data for missing dates </a:t>
            </a:r>
            <a:endParaRPr sz="1600">
              <a:solidFill>
                <a:srgbClr val="0D0D0D"/>
              </a:solidFill>
              <a:latin typeface="Arial"/>
              <a:ea typeface="Arial"/>
              <a:cs typeface="Arial"/>
              <a:sym typeface="Arial"/>
            </a:endParaRPr>
          </a:p>
          <a:p>
            <a:pPr indent="-330200" lvl="0" marL="457200" rtl="0" algn="l">
              <a:spcBef>
                <a:spcPts val="1200"/>
              </a:spcBef>
              <a:spcAft>
                <a:spcPts val="0"/>
              </a:spcAft>
              <a:buClr>
                <a:srgbClr val="0D0D0D"/>
              </a:buClr>
              <a:buSzPts val="1600"/>
              <a:buFont typeface="Arial"/>
              <a:buChar char="●"/>
            </a:pPr>
            <a:r>
              <a:rPr lang="es" sz="1600">
                <a:solidFill>
                  <a:srgbClr val="0D0D0D"/>
                </a:solidFill>
                <a:latin typeface="Arial"/>
                <a:ea typeface="Arial"/>
                <a:cs typeface="Arial"/>
                <a:sym typeface="Arial"/>
              </a:rPr>
              <a:t>Linear interpolation is a method used to estimate missing values by filling in the gaps between existing data points.</a:t>
            </a:r>
            <a:endParaRPr sz="1600">
              <a:solidFill>
                <a:srgbClr val="0D0D0D"/>
              </a:solidFill>
              <a:latin typeface="Arial"/>
              <a:ea typeface="Arial"/>
              <a:cs typeface="Arial"/>
              <a:sym typeface="Arial"/>
            </a:endParaRPr>
          </a:p>
          <a:p>
            <a:pPr indent="0" lvl="0" marL="457200" rtl="0" algn="l">
              <a:spcBef>
                <a:spcPts val="1200"/>
              </a:spcBef>
              <a:spcAft>
                <a:spcPts val="1200"/>
              </a:spcAft>
              <a:buNone/>
            </a:pPr>
            <a:r>
              <a:t/>
            </a:r>
            <a:endParaRPr sz="1600">
              <a:solidFill>
                <a:srgbClr val="0D0D0D"/>
              </a:solidFill>
              <a:latin typeface="Arial"/>
              <a:ea typeface="Arial"/>
              <a:cs typeface="Arial"/>
              <a:sym typeface="Arial"/>
            </a:endParaRPr>
          </a:p>
        </p:txBody>
      </p:sp>
      <p:pic>
        <p:nvPicPr>
          <p:cNvPr id="405" name="Google Shape;405;p33"/>
          <p:cNvPicPr preferRelativeResize="0"/>
          <p:nvPr/>
        </p:nvPicPr>
        <p:blipFill>
          <a:blip r:embed="rId3">
            <a:alphaModFix/>
          </a:blip>
          <a:stretch>
            <a:fillRect/>
          </a:stretch>
        </p:blipFill>
        <p:spPr>
          <a:xfrm>
            <a:off x="1566825" y="2641650"/>
            <a:ext cx="4273858" cy="2216825"/>
          </a:xfrm>
          <a:prstGeom prst="rect">
            <a:avLst/>
          </a:prstGeom>
          <a:noFill/>
          <a:ln>
            <a:noFill/>
          </a:ln>
        </p:spPr>
      </p:pic>
      <p:sp>
        <p:nvSpPr>
          <p:cNvPr id="406" name="Google Shape;406;p33"/>
          <p:cNvSpPr txBox="1"/>
          <p:nvPr/>
        </p:nvSpPr>
        <p:spPr>
          <a:xfrm>
            <a:off x="1123050" y="2867200"/>
            <a:ext cx="73920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